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30" r:id="rId5"/>
    <p:sldId id="331" r:id="rId6"/>
    <p:sldId id="332" r:id="rId7"/>
    <p:sldId id="338" r:id="rId8"/>
    <p:sldId id="339" r:id="rId9"/>
    <p:sldId id="333" r:id="rId10"/>
    <p:sldId id="335" r:id="rId11"/>
    <p:sldId id="32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FF3399"/>
    <a:srgbClr val="17219D"/>
    <a:srgbClr val="161DA2"/>
    <a:srgbClr val="EAEDDC"/>
    <a:srgbClr val="23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394" autoAdjust="0"/>
  </p:normalViewPr>
  <p:slideViewPr>
    <p:cSldViewPr snapToGrid="0">
      <p:cViewPr>
        <p:scale>
          <a:sx n="62" d="100"/>
          <a:sy n="62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5DCE-2585-4645-B0F3-1B3516D6EE2A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2EBC-F3AC-48D3-AC00-E6B0E7BF4E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9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dirty="0" smtClean="0"/>
              <a:t>The goal of this crash course is to give you a first idea about how to use </a:t>
            </a:r>
            <a:r>
              <a:rPr lang="en-US" b="1" dirty="0" smtClean="0"/>
              <a:t>future scenarios</a:t>
            </a:r>
            <a:r>
              <a:rPr lang="en-US" dirty="0" smtClean="0"/>
              <a:t> to think about or assess </a:t>
            </a:r>
            <a:r>
              <a:rPr lang="en-US" b="1" dirty="0" smtClean="0"/>
              <a:t>technology </a:t>
            </a:r>
            <a:r>
              <a:rPr lang="en-US" dirty="0" smtClean="0"/>
              <a:t>and to introduce you to some concepts regarding </a:t>
            </a:r>
            <a:r>
              <a:rPr lang="en-US" b="1" dirty="0" smtClean="0"/>
              <a:t>thinking about the future of our jobs</a:t>
            </a:r>
            <a:r>
              <a:rPr lang="en-US" dirty="0" smtClean="0"/>
              <a:t>. We use the future of jobs as an example. After you have completed this course you will:</a:t>
            </a:r>
          </a:p>
          <a:p>
            <a:r>
              <a:rPr lang="en-US" b="1" dirty="0" smtClean="0">
                <a:effectLst/>
              </a:rPr>
              <a:t>have a first idea</a:t>
            </a:r>
            <a:r>
              <a:rPr lang="en-US" dirty="0" smtClean="0">
                <a:effectLst/>
              </a:rPr>
              <a:t> about how imagining the future can help you design or evaluate the technology of today; </a:t>
            </a:r>
          </a:p>
          <a:p>
            <a:r>
              <a:rPr lang="en-US" b="1" dirty="0" smtClean="0">
                <a:effectLst/>
              </a:rPr>
              <a:t>have thought </a:t>
            </a:r>
            <a:r>
              <a:rPr lang="en-US" dirty="0" smtClean="0">
                <a:effectLst/>
              </a:rPr>
              <a:t>about the future of jobs; </a:t>
            </a:r>
          </a:p>
          <a:p>
            <a:r>
              <a:rPr lang="en-US" b="1" dirty="0" smtClean="0">
                <a:effectLst/>
              </a:rPr>
              <a:t>have some new ideas </a:t>
            </a:r>
            <a:r>
              <a:rPr lang="en-US" dirty="0" smtClean="0">
                <a:effectLst/>
              </a:rPr>
              <a:t>on the future of our jobs;</a:t>
            </a:r>
          </a:p>
          <a:p>
            <a:r>
              <a:rPr lang="en-US" b="1" dirty="0" smtClean="0">
                <a:effectLst/>
              </a:rPr>
              <a:t>know something </a:t>
            </a:r>
            <a:r>
              <a:rPr lang="en-US" dirty="0" smtClean="0">
                <a:effectLst/>
              </a:rPr>
              <a:t>about the importance of storytelling and utopian and dystopian scenarios;; </a:t>
            </a:r>
          </a:p>
          <a:p>
            <a:r>
              <a:rPr lang="en-US" b="1" dirty="0" smtClean="0">
                <a:effectLst/>
              </a:rPr>
              <a:t>have been humbled </a:t>
            </a:r>
            <a:r>
              <a:rPr lang="en-US" dirty="0" smtClean="0">
                <a:effectLst/>
              </a:rPr>
              <a:t>by the complexity of predicting of the future. 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71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84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one:</a:t>
            </a:r>
          </a:p>
          <a:p>
            <a:r>
              <a:rPr lang="en-US" b="1" dirty="0" smtClean="0">
                <a:effectLst/>
              </a:rPr>
              <a:t>Being able to predict the future is a superpower;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That's why people should try to be more future literate;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You do this by being aware of your assumptions and blind spots and try to reframe them.</a:t>
            </a:r>
            <a:r>
              <a:rPr lang="en-US" dirty="0" smtClean="0">
                <a:effectLst/>
              </a:rPr>
              <a:t> 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0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two:</a:t>
            </a:r>
          </a:p>
          <a:p>
            <a:r>
              <a:rPr lang="en-US" b="1" dirty="0" smtClean="0">
                <a:effectLst/>
              </a:rPr>
              <a:t>Robots will do our cognitive jobs;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Robots will drive our vehicles;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Robots will work with software to automate our jobs:</a:t>
            </a:r>
            <a:endParaRPr lang="en-US" dirty="0" smtClean="0">
              <a:effectLst/>
            </a:endParaRPr>
          </a:p>
          <a:p>
            <a:r>
              <a:rPr lang="en-US" b="1" dirty="0" err="1" smtClean="0">
                <a:effectLst/>
              </a:rPr>
              <a:t>Webshops</a:t>
            </a:r>
            <a:r>
              <a:rPr lang="en-US" b="1" dirty="0" smtClean="0">
                <a:effectLst/>
              </a:rPr>
              <a:t> with few personnel are taking over: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Products will be 3D-printed: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Products will become services.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70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﻿Take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aways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section three:</a:t>
            </a:r>
            <a:endParaRPr lang="en-US" b="1" dirty="0" smtClean="0"/>
          </a:p>
          <a:p>
            <a:r>
              <a:rPr lang="en-US" b="1" dirty="0" smtClean="0">
                <a:effectLst/>
              </a:rPr>
              <a:t>We always will have plenty of jobs;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New technology requires new jobs;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Humans have never enough;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We are great at inventing (bullshit) jobs;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Technology might not evolve so fast.</a:t>
            </a:r>
            <a:endParaRPr lang="en-US" dirty="0" smtClean="0">
              <a:effectLst/>
            </a:endParaRP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4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four:</a:t>
            </a:r>
          </a:p>
          <a:p>
            <a:r>
              <a:rPr lang="en-US" b="1" dirty="0" smtClean="0">
                <a:effectLst/>
              </a:rPr>
              <a:t>The future of jobs will be influenced by much more than the availability and type of work. In this section we gave three examples;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The impact of free money for everyone (UBI);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The impact of the gig economy;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The impact of people living much longer;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And, a nuclear vacuum cleaner is not a good idea.</a:t>
            </a:r>
            <a:endParaRPr lang="en-US" dirty="0" smtClean="0">
              <a:effectLst/>
            </a:endParaRP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7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Please</a:t>
            </a:r>
            <a:r>
              <a:rPr lang="nl-NL" dirty="0" smtClean="0"/>
              <a:t> check </a:t>
            </a:r>
            <a:r>
              <a:rPr lang="nl-NL" dirty="0" smtClean="0"/>
              <a:t>www.tict.io/course-ten. </a:t>
            </a:r>
            <a:r>
              <a:rPr lang="nl-NL" dirty="0" smtClean="0"/>
              <a:t>Always do </a:t>
            </a:r>
            <a:r>
              <a:rPr lang="nl-NL" dirty="0" err="1" smtClean="0"/>
              <a:t>the</a:t>
            </a:r>
            <a:r>
              <a:rPr lang="nl-NL" dirty="0" smtClean="0"/>
              <a:t> crash course first,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powerpoint</a:t>
            </a:r>
            <a:r>
              <a:rPr lang="nl-NL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r>
              <a:rPr lang="en-US" b="1" dirty="0" smtClean="0"/>
              <a:t>Take </a:t>
            </a:r>
            <a:r>
              <a:rPr lang="en-US" b="1" dirty="0" err="1" smtClean="0"/>
              <a:t>aways</a:t>
            </a:r>
            <a:r>
              <a:rPr lang="en-US" b="1" dirty="0" smtClean="0"/>
              <a:t> from section five:﻿</a:t>
            </a:r>
          </a:p>
          <a:p>
            <a:r>
              <a:rPr lang="en-US" b="1" dirty="0" smtClean="0">
                <a:effectLst/>
              </a:rPr>
              <a:t>Storytelling helps to tell how you (want to) feel; 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Utopian and Dystopian scenarios provide insight in today's technology;</a:t>
            </a: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However, what Utopia is to one is a Dystopia to the other.</a:t>
            </a:r>
            <a:endParaRPr lang="en-US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2EBC-F3AC-48D3-AC00-E6B0E7BF4E7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55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25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9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0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00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3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3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7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D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505E-2C5A-473C-9D0B-BE86567C6513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C2F7-4007-4F50-AC98-8304C93E345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11109816" y="5301208"/>
            <a:ext cx="100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Rens 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der Vorst</a:t>
            </a:r>
            <a:endParaRPr lang="nl-NL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6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729" y="6320338"/>
            <a:ext cx="962521" cy="333030"/>
          </a:xfrm>
          <a:prstGeom prst="rect">
            <a:avLst/>
          </a:prstGeom>
        </p:spPr>
      </p:pic>
      <p:grpSp>
        <p:nvGrpSpPr>
          <p:cNvPr id="10" name="Groep 9"/>
          <p:cNvGrpSpPr/>
          <p:nvPr userDrawn="1"/>
        </p:nvGrpSpPr>
        <p:grpSpPr>
          <a:xfrm>
            <a:off x="10973048" y="0"/>
            <a:ext cx="1315638" cy="6858594"/>
            <a:chOff x="8155168" y="-594"/>
            <a:chExt cx="981541" cy="6858594"/>
          </a:xfrm>
        </p:grpSpPr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8155168" y="-594"/>
              <a:ext cx="981541" cy="6858594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 userDrawn="1"/>
          </p:nvSpPr>
          <p:spPr>
            <a:xfrm>
              <a:off x="8417534" y="255960"/>
              <a:ext cx="459238" cy="2092304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WWW.TICT.IO</a:t>
              </a:r>
              <a:endPara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kstvak 13"/>
            <p:cNvSpPr txBox="1"/>
            <p:nvPr userDrawn="1"/>
          </p:nvSpPr>
          <p:spPr>
            <a:xfrm>
              <a:off x="8217118" y="5300614"/>
              <a:ext cx="8324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CRASHCOURSE</a:t>
              </a:r>
            </a:p>
            <a:p>
              <a:pPr algn="ctr"/>
              <a:r>
                <a:rPr lang="nl-NL" sz="1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TEN</a:t>
              </a:r>
              <a:endParaRPr lang="nl-NL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hoek 14"/>
          <p:cNvSpPr/>
          <p:nvPr userDrawn="1"/>
        </p:nvSpPr>
        <p:spPr>
          <a:xfrm>
            <a:off x="10947042" y="5924282"/>
            <a:ext cx="1339403" cy="6146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https://www.tict.io/images/tict-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702" y="5953895"/>
            <a:ext cx="1131298" cy="51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ENVIRON-MENTAL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SUSTAINA-BILITY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PREDICTING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THE FUTURE IS 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A SUPERPOWER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1026" name="Picture 2" descr="How Supermans X-Ray vision works | ScienceBlo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2" y="319360"/>
            <a:ext cx="5298941" cy="313328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FUTURE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LITERACY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83779" y="772510"/>
            <a:ext cx="43364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dirty="0" smtClean="0">
                <a:latin typeface="Brushed" panose="00000400000000000000" pitchFamily="2" charset="0"/>
              </a:rPr>
              <a:t>TRY TO IMAGINE </a:t>
            </a:r>
          </a:p>
          <a:p>
            <a:pPr algn="ctr"/>
            <a:r>
              <a:rPr lang="nl-NL" sz="4000" dirty="0" smtClean="0">
                <a:latin typeface="Brushed" panose="00000400000000000000" pitchFamily="2" charset="0"/>
              </a:rPr>
              <a:t>WORK IN</a:t>
            </a:r>
          </a:p>
          <a:p>
            <a:pPr algn="ctr"/>
            <a:r>
              <a:rPr lang="nl-NL" sz="4000" dirty="0" smtClean="0">
                <a:latin typeface="Brushed" panose="00000400000000000000" pitchFamily="2" charset="0"/>
              </a:rPr>
              <a:t>THIRTY YEARS</a:t>
            </a:r>
            <a:endParaRPr lang="nl-NL" sz="4000" dirty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WHY WILL ALL OUR JOBS DISAPPEAR?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NAME THE REASONS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0359" y="212194"/>
            <a:ext cx="55467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Brushed" panose="00000400000000000000" pitchFamily="2" charset="0"/>
              </a:rPr>
              <a:t>AI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AUTONOMOUS CARS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AUTOMATION OF CASHIERS 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WEBSHOPS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3D-PRINTING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PRODUCTS BECOMING SERVICES</a:t>
            </a:r>
          </a:p>
        </p:txBody>
      </p:sp>
    </p:spTree>
    <p:extLst>
      <p:ext uri="{BB962C8B-B14F-4D97-AF65-F5344CB8AC3E}">
        <p14:creationId xmlns:p14="http://schemas.microsoft.com/office/powerpoint/2010/main" val="11308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WHY WILL THERE ALWAYS BE PLENTY OF JOBS?</a:t>
            </a:r>
          </a:p>
          <a:p>
            <a:pPr algn="ctr"/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NAME THE REASONS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0359" y="212194"/>
            <a:ext cx="28793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Brushed" panose="00000400000000000000" pitchFamily="2" charset="0"/>
              </a:rPr>
              <a:t>NEW JOBS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NEVER ENOUGH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BULLSHIT JOBS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WINTER</a:t>
            </a:r>
          </a:p>
          <a:p>
            <a:endParaRPr lang="nl-NL" sz="3200" dirty="0" smtClean="0">
              <a:latin typeface="Brushe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6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UBI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GIG ECONOMY</a:t>
            </a:r>
            <a:endParaRPr lang="nl-NL" sz="4000" b="1" dirty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73420" y="425669"/>
            <a:ext cx="51908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Brushed" panose="00000400000000000000" pitchFamily="2" charset="0"/>
              </a:rPr>
              <a:t>DOES IT ALL CHANGE WHEN 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WE ALL BECOME 150 YEARS </a:t>
            </a:r>
          </a:p>
          <a:p>
            <a:r>
              <a:rPr lang="nl-NL" sz="3200" dirty="0" smtClean="0">
                <a:latin typeface="Brushed" panose="00000400000000000000" pitchFamily="2" charset="0"/>
              </a:rPr>
              <a:t>OLD?</a:t>
            </a:r>
            <a:endParaRPr lang="nl-NL" sz="3200" dirty="0">
              <a:latin typeface="Brushed" panose="00000400000000000000" pitchFamily="2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6090856" y="1608264"/>
            <a:ext cx="3672506" cy="2903049"/>
            <a:chOff x="6090856" y="1608264"/>
            <a:chExt cx="3672506" cy="2903049"/>
          </a:xfrm>
        </p:grpSpPr>
        <p:pic>
          <p:nvPicPr>
            <p:cNvPr id="2050" name="Picture 2" descr="How's your nuclear-powered vacuum cleaner? : agedlikemil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856" y="2174264"/>
              <a:ext cx="3672506" cy="23370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kstvak 5"/>
            <p:cNvSpPr txBox="1"/>
            <p:nvPr/>
          </p:nvSpPr>
          <p:spPr>
            <a:xfrm>
              <a:off x="6231186" y="1608264"/>
              <a:ext cx="33570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latin typeface="Brushed" panose="00000400000000000000" pitchFamily="2" charset="0"/>
                </a:rPr>
                <a:t>PREDICTING IS HARD</a:t>
              </a:r>
              <a:endParaRPr lang="nl-NL" sz="2800" dirty="0">
                <a:latin typeface="Brushed" panose="000004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9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UTOPIA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OR</a:t>
            </a:r>
          </a:p>
          <a:p>
            <a:pPr algn="ctr"/>
            <a:r>
              <a:rPr lang="nl-NL" sz="4000" b="1" dirty="0" smtClean="0">
                <a:solidFill>
                  <a:schemeClr val="tx1"/>
                </a:solidFill>
                <a:latin typeface="Brushed" panose="00000400000000000000" pitchFamily="2" charset="0"/>
              </a:rPr>
              <a:t>DYSTOPIA</a:t>
            </a:r>
            <a:endParaRPr lang="nl-NL" sz="4000" b="1" dirty="0" smtClean="0">
              <a:solidFill>
                <a:schemeClr val="tx1"/>
              </a:solidFill>
              <a:latin typeface="Brushed" panose="00000400000000000000" pitchFamily="2" charset="0"/>
            </a:endParaRPr>
          </a:p>
        </p:txBody>
      </p:sp>
      <p:sp>
        <p:nvSpPr>
          <p:cNvPr id="6" name="Ovaal 5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0" name="Hart 9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5-puntige ster 10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Draaiende pijl 11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7" name="Hart 16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5-puntige ster 17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Draaiende pijl 18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3074" name="Picture 2" descr="To Be Read in 2050: Reflecting on Utop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5" y="203719"/>
            <a:ext cx="3729111" cy="643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7" r="16794"/>
          <a:stretch/>
        </p:blipFill>
        <p:spPr>
          <a:xfrm>
            <a:off x="4182425" y="-6532"/>
            <a:ext cx="6858000" cy="6864532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6048103" y="-6532"/>
            <a:ext cx="3732631" cy="6531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endParaRPr lang="nl-NL" sz="4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Ovaal 2"/>
          <p:cNvSpPr/>
          <p:nvPr/>
        </p:nvSpPr>
        <p:spPr>
          <a:xfrm>
            <a:off x="6958280" y="560396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7909691" y="5587638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23004" y="5487923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6348682" y="5552802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4" name="Hart 3"/>
          <p:cNvSpPr/>
          <p:nvPr/>
        </p:nvSpPr>
        <p:spPr>
          <a:xfrm>
            <a:off x="8090395" y="5833001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5-puntige ster 11"/>
          <p:cNvSpPr/>
          <p:nvPr/>
        </p:nvSpPr>
        <p:spPr>
          <a:xfrm>
            <a:off x="8959075" y="5603966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Draaiende pijl 12"/>
          <p:cNvSpPr/>
          <p:nvPr/>
        </p:nvSpPr>
        <p:spPr>
          <a:xfrm rot="10225226">
            <a:off x="6480221" y="5645788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019240" y="5573484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970651" y="5557156"/>
            <a:ext cx="907869" cy="920931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8883964" y="5457441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409642" y="5522320"/>
            <a:ext cx="646610" cy="638992"/>
          </a:xfrm>
          <a:prstGeom prst="ellipse">
            <a:avLst/>
          </a:prstGeom>
          <a:solidFill>
            <a:schemeClr val="bg1"/>
          </a:solidFill>
          <a:ln w="76200">
            <a:solidFill>
              <a:srgbClr val="EAE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</a:t>
            </a:r>
            <a:endParaRPr lang="nl-NL" dirty="0"/>
          </a:p>
        </p:txBody>
      </p:sp>
      <p:sp>
        <p:nvSpPr>
          <p:cNvPr id="20" name="Hart 19"/>
          <p:cNvSpPr/>
          <p:nvPr/>
        </p:nvSpPr>
        <p:spPr>
          <a:xfrm>
            <a:off x="8151355" y="5802519"/>
            <a:ext cx="526869" cy="437605"/>
          </a:xfrm>
          <a:prstGeom prst="heart">
            <a:avLst/>
          </a:prstGeom>
          <a:solidFill>
            <a:srgbClr val="23D35E"/>
          </a:solidFill>
          <a:ln>
            <a:solidFill>
              <a:srgbClr val="23D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5-puntige ster 20"/>
          <p:cNvSpPr/>
          <p:nvPr/>
        </p:nvSpPr>
        <p:spPr>
          <a:xfrm>
            <a:off x="9020035" y="5573484"/>
            <a:ext cx="381002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Draaiende pijl 21"/>
          <p:cNvSpPr/>
          <p:nvPr/>
        </p:nvSpPr>
        <p:spPr>
          <a:xfrm rot="10225226">
            <a:off x="6541181" y="5615306"/>
            <a:ext cx="383531" cy="4365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969955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85979" y="376496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LINKEDIN.COM/RENSVANDERVORST</a:t>
            </a:r>
            <a:endParaRPr lang="nl-NL" sz="2400" b="1" dirty="0"/>
          </a:p>
        </p:txBody>
      </p:sp>
      <p:sp>
        <p:nvSpPr>
          <p:cNvPr id="25" name="Rechthoek 24"/>
          <p:cNvSpPr/>
          <p:nvPr/>
        </p:nvSpPr>
        <p:spPr>
          <a:xfrm>
            <a:off x="185979" y="1258624"/>
            <a:ext cx="5114442" cy="692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TECHNOFILOSOFIE.COM</a:t>
            </a:r>
            <a:endParaRPr lang="nl-NL" sz="2400" b="1" dirty="0"/>
          </a:p>
        </p:txBody>
      </p:sp>
      <p:sp>
        <p:nvSpPr>
          <p:cNvPr id="26" name="Rechthoek 25"/>
          <p:cNvSpPr/>
          <p:nvPr/>
        </p:nvSpPr>
        <p:spPr>
          <a:xfrm>
            <a:off x="185979" y="2140752"/>
            <a:ext cx="5114442" cy="692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WWW.TICT.IO</a:t>
            </a:r>
            <a:endParaRPr lang="nl-NL" sz="2400" b="1" dirty="0"/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424" y="3034749"/>
            <a:ext cx="2231292" cy="34433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1" r="47768"/>
          <a:stretch/>
        </p:blipFill>
        <p:spPr>
          <a:xfrm>
            <a:off x="5997775" y="100406"/>
            <a:ext cx="3850830" cy="53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F57C0-BC65-457F-BC9F-61CD42AFAF06}">
  <ds:schemaRefs>
    <ds:schemaRef ds:uri="852e8b83-8e9e-40fe-9fd9-36cf8f6e7948"/>
    <ds:schemaRef ds:uri="http://schemas.microsoft.com/office/2006/documentManagement/types"/>
    <ds:schemaRef ds:uri="http://purl.org/dc/terms/"/>
    <ds:schemaRef ds:uri="http://purl.org/dc/dcmitype/"/>
    <ds:schemaRef ds:uri="d93d85b9-a7bd-41d8-b658-d14db5592d57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3AD811-3FA1-4A9D-9673-ECD021B80E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D2679B-369E-4D80-9371-86F853D1F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Breedbeeld</PresentationFormat>
  <Paragraphs>146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Bahnschrift</vt:lpstr>
      <vt:lpstr>Brushed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166</cp:revision>
  <dcterms:created xsi:type="dcterms:W3CDTF">2020-03-25T12:56:11Z</dcterms:created>
  <dcterms:modified xsi:type="dcterms:W3CDTF">2020-12-22T09:39:45Z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