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30" r:id="rId5"/>
    <p:sldId id="331" r:id="rId6"/>
    <p:sldId id="332" r:id="rId7"/>
    <p:sldId id="338" r:id="rId8"/>
    <p:sldId id="333" r:id="rId9"/>
    <p:sldId id="335" r:id="rId10"/>
    <p:sldId id="334" r:id="rId11"/>
    <p:sldId id="32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FF3399"/>
    <a:srgbClr val="17219D"/>
    <a:srgbClr val="161DA2"/>
    <a:srgbClr val="EAEDDC"/>
    <a:srgbClr val="23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394" autoAdjust="0"/>
  </p:normalViewPr>
  <p:slideViewPr>
    <p:cSldViewPr snapToGrid="0">
      <p:cViewPr varScale="1">
        <p:scale>
          <a:sx n="61" d="100"/>
          <a:sy n="61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5DCE-2585-4645-B0F3-1B3516D6EE2A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2EBC-F3AC-48D3-AC00-E6B0E7BF4E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9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dirty="0" smtClean="0"/>
              <a:t>The goal of this crash course is to give you a first idea about how to judge or assess </a:t>
            </a:r>
            <a:r>
              <a:rPr lang="en-US" b="1" dirty="0" smtClean="0"/>
              <a:t>the relationship between technology and environmental sustainability </a:t>
            </a:r>
            <a:r>
              <a:rPr lang="en-US" dirty="0" smtClean="0"/>
              <a:t>and to introduce you to some concepts regarding </a:t>
            </a:r>
            <a:r>
              <a:rPr lang="en-US" b="1" dirty="0" smtClean="0"/>
              <a:t>thinking about technology</a:t>
            </a:r>
            <a:r>
              <a:rPr lang="en-US" dirty="0" smtClean="0"/>
              <a:t>. After you have completed this course you will:</a:t>
            </a:r>
          </a:p>
          <a:p>
            <a:endParaRPr lang="en-US" b="1" dirty="0" smtClean="0">
              <a:effectLst/>
            </a:endParaRPr>
          </a:p>
          <a:p>
            <a:r>
              <a:rPr lang="en-US" b="1" dirty="0" smtClean="0">
                <a:effectLst/>
              </a:rPr>
              <a:t>have a first idea</a:t>
            </a:r>
            <a:r>
              <a:rPr lang="en-US" dirty="0" smtClean="0">
                <a:effectLst/>
              </a:rPr>
              <a:t> about the sustainable development goals; </a:t>
            </a:r>
          </a:p>
          <a:p>
            <a:r>
              <a:rPr lang="en-US" b="1" dirty="0" smtClean="0">
                <a:effectLst/>
              </a:rPr>
              <a:t>have learned to think </a:t>
            </a:r>
            <a:r>
              <a:rPr lang="en-US" dirty="0" smtClean="0">
                <a:effectLst/>
              </a:rPr>
              <a:t>about environmental sustainability;</a:t>
            </a:r>
          </a:p>
          <a:p>
            <a:r>
              <a:rPr lang="en-US" b="1" dirty="0" smtClean="0">
                <a:effectLst/>
              </a:rPr>
              <a:t>have a better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understandig</a:t>
            </a:r>
            <a:r>
              <a:rPr lang="en-US" dirty="0" smtClean="0">
                <a:effectLst/>
              </a:rPr>
              <a:t> of materials that are used in technology;</a:t>
            </a:r>
          </a:p>
          <a:p>
            <a:r>
              <a:rPr lang="en-US" b="1" dirty="0" smtClean="0">
                <a:effectLst/>
              </a:rPr>
              <a:t>know something </a:t>
            </a:r>
            <a:r>
              <a:rPr lang="en-US" dirty="0" smtClean="0">
                <a:effectLst/>
              </a:rPr>
              <a:t>about energy efficiency; </a:t>
            </a:r>
          </a:p>
          <a:p>
            <a:r>
              <a:rPr lang="en-US" b="1" dirty="0" smtClean="0">
                <a:effectLst/>
              </a:rPr>
              <a:t>have been introduced </a:t>
            </a:r>
            <a:r>
              <a:rPr lang="en-US" dirty="0" smtClean="0">
                <a:effectLst/>
              </a:rPr>
              <a:t>to the concept of </a:t>
            </a:r>
            <a:r>
              <a:rPr lang="en-US" dirty="0" err="1" smtClean="0">
                <a:effectLst/>
              </a:rPr>
              <a:t>ecomodernism</a:t>
            </a:r>
            <a:r>
              <a:rPr lang="en-US" dirty="0" smtClean="0">
                <a:effectLst/>
              </a:rPr>
              <a:t>.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71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one: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>
                <a:effectLst/>
              </a:rPr>
              <a:t>Sustainability (and sustainable development) is more than just environmental sustainability;</a:t>
            </a:r>
            <a:endParaRPr lang="en-US" dirty="0">
              <a:effectLst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4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</a:t>
            </a:r>
            <a:r>
              <a:rPr lang="nl-NL" dirty="0" smtClean="0"/>
              <a:t>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two:</a:t>
            </a:r>
          </a:p>
          <a:p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Technology has brought us a lot of good;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But that has come at a price;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Technology is responsible for pollution, the depletion of natural resources and climate change.</a:t>
            </a:r>
            <a:endParaRPr lang="en-US" dirty="0" smtClean="0">
              <a:effectLst/>
            </a:endParaRP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70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three:</a:t>
            </a:r>
          </a:p>
          <a:p>
            <a:r>
              <a:rPr lang="en-US" b="1" dirty="0" smtClean="0">
                <a:effectLst/>
              </a:rPr>
              <a:t>Modern digital technology is often made of many and rare materials;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Modern digital technology grows exponentially;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The mining of the materials is very bad for the environment;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Especially when technology is designed to break;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That is why the circular economy is so important;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And Urban Mining is such a cool concept.</a:t>
            </a:r>
            <a:r>
              <a:rPr lang="en-US" dirty="0" smtClean="0">
                <a:effectLst/>
              </a:rPr>
              <a:t> 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7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four:</a:t>
            </a:r>
          </a:p>
          <a:p>
            <a:r>
              <a:rPr lang="en-US" b="1" dirty="0" smtClean="0">
                <a:effectLst/>
              </a:rPr>
              <a:t>Digital technologies have a very large carbon footprint;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This is growing exponentially;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Some technologies (</a:t>
            </a:r>
            <a:r>
              <a:rPr lang="en-US" b="1" dirty="0" err="1" smtClean="0">
                <a:effectLst/>
              </a:rPr>
              <a:t>BitCoin</a:t>
            </a:r>
            <a:r>
              <a:rPr lang="en-US" b="1" dirty="0" smtClean="0">
                <a:effectLst/>
              </a:rPr>
              <a:t>, video) are even more energy consuming;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That's why digital technologies need to think about their carbon footprint;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After all, digital technologies are often less energy consuming than analog alternative.</a:t>
            </a:r>
            <a:endParaRPr lang="en-US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55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www.tict.io/course-nine.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five:</a:t>
            </a:r>
          </a:p>
          <a:p>
            <a:r>
              <a:rPr lang="en-US" b="1" dirty="0" smtClean="0">
                <a:effectLst/>
              </a:rPr>
              <a:t>Better technologies can solve problems with the environment;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However, the effects of these technologies is still very unclear;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So a lot of people think that changing our </a:t>
            </a:r>
            <a:r>
              <a:rPr lang="en-US" b="1" dirty="0" err="1" smtClean="0">
                <a:effectLst/>
              </a:rPr>
              <a:t>behaviour</a:t>
            </a:r>
            <a:r>
              <a:rPr lang="en-US" b="1" dirty="0" smtClean="0">
                <a:effectLst/>
              </a:rPr>
              <a:t> is still the best bet;</a:t>
            </a:r>
            <a:endParaRPr lang="en-US" dirty="0" smtClean="0">
              <a:effectLst/>
            </a:endParaRP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7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25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9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0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00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3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3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D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505E-2C5A-473C-9D0B-BE86567C6513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11109816" y="5301208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Rens 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der Vorst</a:t>
            </a:r>
            <a:endParaRPr lang="nl-NL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6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729" y="6320338"/>
            <a:ext cx="962521" cy="333030"/>
          </a:xfrm>
          <a:prstGeom prst="rect">
            <a:avLst/>
          </a:prstGeom>
        </p:spPr>
      </p:pic>
      <p:grpSp>
        <p:nvGrpSpPr>
          <p:cNvPr id="10" name="Groep 9"/>
          <p:cNvGrpSpPr/>
          <p:nvPr userDrawn="1"/>
        </p:nvGrpSpPr>
        <p:grpSpPr>
          <a:xfrm>
            <a:off x="10973048" y="0"/>
            <a:ext cx="1315638" cy="6858594"/>
            <a:chOff x="8155168" y="-594"/>
            <a:chExt cx="981541" cy="6858594"/>
          </a:xfrm>
        </p:grpSpPr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8155168" y="-594"/>
              <a:ext cx="981541" cy="6858594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 userDrawn="1"/>
          </p:nvSpPr>
          <p:spPr>
            <a:xfrm>
              <a:off x="8417534" y="255960"/>
              <a:ext cx="459238" cy="2092304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WWW.TICT.IO</a:t>
              </a:r>
              <a:endPara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kstvak 13"/>
            <p:cNvSpPr txBox="1"/>
            <p:nvPr userDrawn="1"/>
          </p:nvSpPr>
          <p:spPr>
            <a:xfrm>
              <a:off x="8217118" y="5300614"/>
              <a:ext cx="832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CRASHCOURSE</a:t>
              </a:r>
            </a:p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NINE</a:t>
              </a:r>
              <a:endPara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hoek 14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ENVIRON-MENTAL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SUSTAINA-BILITY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err="1" smtClean="0">
                <a:solidFill>
                  <a:schemeClr val="tx1"/>
                </a:solidFill>
                <a:latin typeface="Brushed" panose="00000400000000000000" pitchFamily="2" charset="0"/>
              </a:rPr>
              <a:t>SDG’s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028" name="Picture 4" descr="Sustainable Development Goals - Global Compact N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7" y="-339634"/>
            <a:ext cx="5463400" cy="422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ep 23"/>
          <p:cNvGrpSpPr/>
          <p:nvPr/>
        </p:nvGrpSpPr>
        <p:grpSpPr>
          <a:xfrm>
            <a:off x="38767" y="1418897"/>
            <a:ext cx="4163815" cy="4527969"/>
            <a:chOff x="38767" y="1418897"/>
            <a:chExt cx="4163815" cy="4527969"/>
          </a:xfrm>
        </p:grpSpPr>
        <p:sp>
          <p:nvSpPr>
            <p:cNvPr id="2" name="Tekstvak 1"/>
            <p:cNvSpPr txBox="1"/>
            <p:nvPr/>
          </p:nvSpPr>
          <p:spPr>
            <a:xfrm>
              <a:off x="763820" y="4007874"/>
              <a:ext cx="3438762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4000" dirty="0" smtClean="0">
                  <a:latin typeface="Brushed" panose="00000400000000000000" pitchFamily="2" charset="0"/>
                </a:rPr>
                <a:t>PIEZOELECTRIC</a:t>
              </a:r>
            </a:p>
            <a:p>
              <a:r>
                <a:rPr lang="nl-NL" sz="4000" dirty="0" smtClean="0">
                  <a:latin typeface="Brushed" panose="00000400000000000000" pitchFamily="2" charset="0"/>
                </a:rPr>
                <a:t>HARVESTING</a:t>
              </a:r>
            </a:p>
            <a:p>
              <a:r>
                <a:rPr lang="nl-NL" sz="4000" dirty="0" smtClean="0">
                  <a:latin typeface="Brushed" panose="00000400000000000000" pitchFamily="2" charset="0"/>
                </a:rPr>
                <a:t>TECHNOLOGIES</a:t>
              </a:r>
              <a:endParaRPr lang="nl-NL" sz="4000" dirty="0">
                <a:latin typeface="Brushed" panose="00000400000000000000" pitchFamily="2" charset="0"/>
              </a:endParaRPr>
            </a:p>
          </p:txBody>
        </p:sp>
        <p:sp>
          <p:nvSpPr>
            <p:cNvPr id="8" name="Ovaal 7"/>
            <p:cNvSpPr/>
            <p:nvPr/>
          </p:nvSpPr>
          <p:spPr>
            <a:xfrm>
              <a:off x="38767" y="1418897"/>
              <a:ext cx="1106508" cy="113511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3" name="Rechte verbindingslijn 22"/>
            <p:cNvCxnSpPr/>
            <p:nvPr/>
          </p:nvCxnSpPr>
          <p:spPr>
            <a:xfrm>
              <a:off x="763820" y="2506717"/>
              <a:ext cx="1001918" cy="150115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12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POLLUTION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DEPLETION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WARMING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2050" name="Picture 2" descr="Global Warming and Violent Behavior – Association for Psychological Science  – A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45" y="168110"/>
            <a:ext cx="5026006" cy="345795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5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SMARTPHONE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24825" y="819807"/>
            <a:ext cx="365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latin typeface="Brushed" panose="00000400000000000000" pitchFamily="2" charset="0"/>
              </a:rPr>
              <a:t>CAN YOU LIST THE </a:t>
            </a:r>
            <a:r>
              <a:rPr lang="nl-NL" sz="4000" dirty="0" smtClean="0">
                <a:solidFill>
                  <a:srgbClr val="FF0000"/>
                </a:solidFill>
                <a:latin typeface="Brushed" panose="00000400000000000000" pitchFamily="2" charset="0"/>
              </a:rPr>
              <a:t>MATERIALS</a:t>
            </a:r>
          </a:p>
          <a:p>
            <a:pPr algn="ctr"/>
            <a:r>
              <a:rPr lang="nl-NL" sz="4000" dirty="0" smtClean="0">
                <a:latin typeface="Brushed" panose="00000400000000000000" pitchFamily="2" charset="0"/>
              </a:rPr>
              <a:t>THAT ARE IN A SMARTPHONE?</a:t>
            </a:r>
            <a:endParaRPr lang="nl-NL" sz="40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SMARTPHONE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074" name="Picture 2" descr="Circular Economy: What Is It, Why Do We It and Trends | EcoMatch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86" y="126125"/>
            <a:ext cx="5254568" cy="3011214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9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ENERGY</a:t>
            </a:r>
            <a:endParaRPr lang="nl-NL" sz="4000" b="1" dirty="0" smtClean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6" name="Ovaal 5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0" name="Hart 9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5-puntige ster 10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Draaiende pijl 11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7" name="Hart 16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5-puntige ster 17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Draaiende pijl 18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102" name="Picture 6" descr="Wat is Bitcoin? | Anycoin Dir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86" y="190904"/>
            <a:ext cx="5425413" cy="190591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Netflix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4" y="2331197"/>
            <a:ext cx="3939409" cy="393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ECO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MODERNISM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04440" y="1201345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>
                <a:latin typeface="Brushed" panose="00000400000000000000" pitchFamily="2" charset="0"/>
              </a:rPr>
              <a:t>CLIMATE PROBLEMS</a:t>
            </a:r>
            <a:br>
              <a:rPr lang="nl-NL" sz="3200" dirty="0" smtClean="0">
                <a:latin typeface="Brushed" panose="00000400000000000000" pitchFamily="2" charset="0"/>
              </a:rPr>
            </a:br>
            <a:r>
              <a:rPr lang="nl-NL" sz="3200" dirty="0" smtClean="0">
                <a:latin typeface="Brushed" panose="00000400000000000000" pitchFamily="2" charset="0"/>
              </a:rPr>
              <a:t>NEED</a:t>
            </a:r>
          </a:p>
          <a:p>
            <a:pPr algn="ctr"/>
            <a:r>
              <a:rPr lang="nl-NL" sz="3200" dirty="0" smtClean="0">
                <a:latin typeface="Brushed" panose="00000400000000000000" pitchFamily="2" charset="0"/>
              </a:rPr>
              <a:t>BETTER TECHNOLOGY!</a:t>
            </a:r>
            <a:endParaRPr lang="nl-NL" sz="32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85979" y="376496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LINKEDIN.COM/RENSVANDERVORST</a:t>
            </a:r>
            <a:endParaRPr lang="nl-NL" sz="2400" b="1" dirty="0"/>
          </a:p>
        </p:txBody>
      </p:sp>
      <p:sp>
        <p:nvSpPr>
          <p:cNvPr id="25" name="Rechthoek 24"/>
          <p:cNvSpPr/>
          <p:nvPr/>
        </p:nvSpPr>
        <p:spPr>
          <a:xfrm>
            <a:off x="185979" y="1258624"/>
            <a:ext cx="5114442" cy="692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TECHNOFILOSOFIE.COM</a:t>
            </a:r>
            <a:endParaRPr lang="nl-NL" sz="2400" b="1" dirty="0"/>
          </a:p>
        </p:txBody>
      </p:sp>
      <p:sp>
        <p:nvSpPr>
          <p:cNvPr id="26" name="Rechthoek 25"/>
          <p:cNvSpPr/>
          <p:nvPr/>
        </p:nvSpPr>
        <p:spPr>
          <a:xfrm>
            <a:off x="185979" y="2140752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WWW.TICT.IO</a:t>
            </a:r>
            <a:endParaRPr lang="nl-NL" sz="2400" b="1" dirty="0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24" y="3034749"/>
            <a:ext cx="2231292" cy="34433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1" r="47768"/>
          <a:stretch/>
        </p:blipFill>
        <p:spPr>
          <a:xfrm>
            <a:off x="5997775" y="100406"/>
            <a:ext cx="3850830" cy="53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D2679B-369E-4D80-9371-86F853D1F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3AD811-3FA1-4A9D-9673-ECD021B80E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6F57C0-BC65-457F-BC9F-61CD42AFAF06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schemas.openxmlformats.org/package/2006/metadata/core-properties"/>
    <ds:schemaRef ds:uri="d93d85b9-a7bd-41d8-b658-d14db5592d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Breedbeeld</PresentationFormat>
  <Paragraphs>120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Bahnschrift</vt:lpstr>
      <vt:lpstr>Brushed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160</cp:revision>
  <dcterms:created xsi:type="dcterms:W3CDTF">2020-03-25T12:56:11Z</dcterms:created>
  <dcterms:modified xsi:type="dcterms:W3CDTF">2020-12-15T07:33:20Z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