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330" r:id="rId5"/>
    <p:sldId id="331" r:id="rId6"/>
    <p:sldId id="332" r:id="rId7"/>
    <p:sldId id="333" r:id="rId8"/>
    <p:sldId id="334" r:id="rId9"/>
    <p:sldId id="335" r:id="rId10"/>
    <p:sldId id="328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BEF"/>
    <a:srgbClr val="FF3399"/>
    <a:srgbClr val="17219D"/>
    <a:srgbClr val="161DA2"/>
    <a:srgbClr val="EAEDDC"/>
    <a:srgbClr val="23D3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3394" autoAdjust="0"/>
  </p:normalViewPr>
  <p:slideViewPr>
    <p:cSldViewPr snapToGrid="0">
      <p:cViewPr varScale="1">
        <p:scale>
          <a:sx n="61" d="100"/>
          <a:sy n="61" d="100"/>
        </p:scale>
        <p:origin x="10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75DCE-2585-4645-B0F3-1B3516D6EE2A}" type="datetimeFigureOut">
              <a:rPr lang="nl-NL" smtClean="0"/>
              <a:t>16-11-2020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E2EBC-F3AC-48D3-AC00-E6B0E7BF4E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0932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Please</a:t>
            </a:r>
            <a:r>
              <a:rPr lang="nl-NL" dirty="0" smtClean="0"/>
              <a:t> check </a:t>
            </a:r>
            <a:r>
              <a:rPr lang="nl-NL" dirty="0" smtClean="0"/>
              <a:t>www.tict.io/course-eight </a:t>
            </a:r>
            <a:r>
              <a:rPr lang="nl-NL" dirty="0" smtClean="0"/>
              <a:t>for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accompanying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text</a:t>
            </a:r>
            <a:r>
              <a:rPr lang="nl-NL" baseline="0" dirty="0" smtClean="0"/>
              <a:t>. We </a:t>
            </a:r>
            <a:r>
              <a:rPr lang="nl-NL" baseline="0" dirty="0" err="1" smtClean="0"/>
              <a:t>advise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you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to</a:t>
            </a:r>
            <a:r>
              <a:rPr lang="nl-NL" baseline="0" dirty="0" smtClean="0"/>
              <a:t> do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course first, </a:t>
            </a:r>
            <a:r>
              <a:rPr lang="nl-NL" baseline="0" dirty="0" err="1" smtClean="0"/>
              <a:t>before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you</a:t>
            </a:r>
            <a:r>
              <a:rPr lang="nl-NL" baseline="0" dirty="0" smtClean="0"/>
              <a:t> </a:t>
            </a:r>
            <a:r>
              <a:rPr lang="nl-NL" baseline="0" dirty="0" err="1" smtClean="0"/>
              <a:t>use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this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powerpoint</a:t>
            </a:r>
            <a:endParaRPr lang="nl-NL" baseline="0" dirty="0" smtClean="0"/>
          </a:p>
          <a:p>
            <a:endParaRPr lang="nl-NL" baseline="0" dirty="0" smtClean="0"/>
          </a:p>
          <a:p>
            <a:r>
              <a:rPr lang="nl-NL" baseline="0" dirty="0" smtClean="0"/>
              <a:t>Picture from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National.</a:t>
            </a:r>
          </a:p>
          <a:p>
            <a:endParaRPr lang="nl-NL" baseline="0" dirty="0" smtClean="0"/>
          </a:p>
          <a:p>
            <a:r>
              <a:rPr lang="nl-NL" b="1" baseline="0" dirty="0" smtClean="0"/>
              <a:t>Take </a:t>
            </a:r>
            <a:r>
              <a:rPr lang="nl-NL" b="1" baseline="0" dirty="0" err="1" smtClean="0"/>
              <a:t>aways</a:t>
            </a:r>
            <a:r>
              <a:rPr lang="nl-NL" b="1" baseline="0" dirty="0" smtClean="0"/>
              <a:t> from </a:t>
            </a:r>
            <a:r>
              <a:rPr lang="nl-NL" b="1" baseline="0" dirty="0" err="1" smtClean="0"/>
              <a:t>section</a:t>
            </a:r>
            <a:r>
              <a:rPr lang="nl-NL" b="1" baseline="0" dirty="0" smtClean="0"/>
              <a:t> </a:t>
            </a:r>
            <a:r>
              <a:rPr lang="nl-NL" b="1" baseline="0" dirty="0" err="1" smtClean="0"/>
              <a:t>one</a:t>
            </a:r>
            <a:r>
              <a:rPr lang="nl-NL" b="1" baseline="0" dirty="0" smtClean="0"/>
              <a:t>:</a:t>
            </a:r>
          </a:p>
          <a:p>
            <a:endParaRPr lang="nl-NL" baseline="0" dirty="0" smtClean="0"/>
          </a:p>
          <a:p>
            <a:r>
              <a:rPr lang="en-US" b="1" dirty="0" smtClean="0"/>
              <a:t>It is hard to objectively state what is 'bad;‘</a:t>
            </a:r>
            <a:br>
              <a:rPr lang="en-US" b="1" dirty="0" smtClean="0"/>
            </a:br>
            <a:r>
              <a:rPr lang="en-US" b="1" dirty="0" smtClean="0"/>
              <a:t>Bad actors can also be governments or companies;</a:t>
            </a:r>
            <a:br>
              <a:rPr lang="en-US" b="1" dirty="0" smtClean="0"/>
            </a:br>
            <a:r>
              <a:rPr lang="en-US" b="1" dirty="0" smtClean="0"/>
              <a:t>We focus on bad people;</a:t>
            </a:r>
            <a:br>
              <a:rPr lang="en-US" b="1" dirty="0" smtClean="0"/>
            </a:br>
            <a:r>
              <a:rPr lang="en-US" b="1" dirty="0" smtClean="0"/>
              <a:t>Being aware of potential actions of bad people helps you make better choices considering technology.</a:t>
            </a:r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2EBC-F3AC-48D3-AC00-E6B0E7BF4E7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9710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2EBC-F3AC-48D3-AC00-E6B0E7BF4E7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5841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Take </a:t>
            </a:r>
            <a:r>
              <a:rPr lang="en-US" b="1" dirty="0" err="1" smtClean="0"/>
              <a:t>aways</a:t>
            </a:r>
            <a:r>
              <a:rPr lang="en-US" b="1" dirty="0" smtClean="0"/>
              <a:t> from section two: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Hacking is a big problem for four reasons; </a:t>
            </a:r>
            <a:br>
              <a:rPr lang="en-US" b="1" dirty="0" smtClean="0"/>
            </a:br>
            <a:r>
              <a:rPr lang="en-US" b="1" dirty="0" smtClean="0"/>
              <a:t>We become more and more dependent on advancing digital technology;</a:t>
            </a:r>
            <a:br>
              <a:rPr lang="en-US" b="1" dirty="0" smtClean="0"/>
            </a:br>
            <a:r>
              <a:rPr lang="en-US" b="1" dirty="0" smtClean="0"/>
              <a:t>Data is very valuable; </a:t>
            </a:r>
            <a:br>
              <a:rPr lang="en-US" b="1" dirty="0" smtClean="0"/>
            </a:br>
            <a:r>
              <a:rPr lang="en-US" b="1" dirty="0" smtClean="0"/>
              <a:t>Everybody can hack or be hacked; And, finally, change your password.</a:t>
            </a: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2EBC-F3AC-48D3-AC00-E6B0E7BF4E7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704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Take </a:t>
            </a:r>
            <a:r>
              <a:rPr lang="en-US" b="1" dirty="0" err="1" smtClean="0"/>
              <a:t>aways</a:t>
            </a:r>
            <a:r>
              <a:rPr lang="en-US" b="1" dirty="0" smtClean="0"/>
              <a:t> from</a:t>
            </a:r>
            <a:r>
              <a:rPr lang="en-US" b="1" baseline="0" dirty="0" smtClean="0"/>
              <a:t> section three: </a:t>
            </a:r>
          </a:p>
          <a:p>
            <a:endParaRPr lang="en-US" b="1" dirty="0" smtClean="0"/>
          </a:p>
          <a:p>
            <a:r>
              <a:rPr lang="en-US" b="1" dirty="0" smtClean="0">
                <a:effectLst/>
              </a:rPr>
              <a:t>Identity theft is a special, kind of hacking;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When you identities moves more and more online the risk increases;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Identity theft is very impactful and therefore deserves careful consideration.</a:t>
            </a:r>
            <a:endParaRPr lang="en-US" dirty="0" smtClean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2EBC-F3AC-48D3-AC00-E6B0E7BF4E7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6192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Take </a:t>
            </a:r>
            <a:r>
              <a:rPr lang="nl-NL" dirty="0" err="1" smtClean="0"/>
              <a:t>aways</a:t>
            </a:r>
            <a:r>
              <a:rPr lang="nl-NL" dirty="0" smtClean="0"/>
              <a:t> from </a:t>
            </a:r>
            <a:r>
              <a:rPr lang="nl-NL" dirty="0" err="1" smtClean="0"/>
              <a:t>section</a:t>
            </a:r>
            <a:r>
              <a:rPr lang="nl-NL" dirty="0" smtClean="0"/>
              <a:t> </a:t>
            </a:r>
            <a:r>
              <a:rPr lang="nl-NL" dirty="0" err="1" smtClean="0"/>
              <a:t>four</a:t>
            </a:r>
            <a:r>
              <a:rPr lang="nl-NL" dirty="0" smtClean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Even if intentions are good, your technology will be abused;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Brainstorming about potential abuse helps you to consider countermeasures;</a:t>
            </a: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2EBC-F3AC-48D3-AC00-E6B0E7BF4E7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2806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Take </a:t>
            </a:r>
            <a:r>
              <a:rPr lang="en-US" b="1" dirty="0" err="1" smtClean="0"/>
              <a:t>aways</a:t>
            </a:r>
            <a:r>
              <a:rPr lang="en-US" b="1" dirty="0" smtClean="0"/>
              <a:t> from section five: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Fakers are a special kind of abusers;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Fake News is easy to make;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Fake News is amplified by social media;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Fake News is hard to spot and that becomes only harder;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Which could be good news.</a:t>
            </a: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2EBC-F3AC-48D3-AC00-E6B0E7BF4E74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6295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2EBC-F3AC-48D3-AC00-E6B0E7BF4E74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728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16-11-2020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8255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16-11-2020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197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10947042" y="5924282"/>
            <a:ext cx="1339403" cy="6146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16-11-2020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 descr="https://www.tict.io/images/tict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702" y="5953895"/>
            <a:ext cx="1131298" cy="51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265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16-11-2020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193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16-11-2020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007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16-11-2020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500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16-11-2020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830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16-11-2020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66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16-11-2020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24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16-11-2020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130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16-11-2020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337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D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1505E-2C5A-473C-9D0B-BE86567C6513}" type="datetimeFigureOut">
              <a:rPr lang="nl-NL" smtClean="0"/>
              <a:t>16-11-2020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ekstvak 6"/>
          <p:cNvSpPr txBox="1"/>
          <p:nvPr userDrawn="1"/>
        </p:nvSpPr>
        <p:spPr>
          <a:xfrm>
            <a:off x="11109816" y="5301208"/>
            <a:ext cx="100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Rens </a:t>
            </a:r>
          </a:p>
          <a:p>
            <a:pPr algn="ctr"/>
            <a:r>
              <a:rPr lang="nl-NL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 der Vorst</a:t>
            </a:r>
            <a:endParaRPr lang="nl-NL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6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2729" y="6320338"/>
            <a:ext cx="962521" cy="333030"/>
          </a:xfrm>
          <a:prstGeom prst="rect">
            <a:avLst/>
          </a:prstGeom>
        </p:spPr>
      </p:pic>
      <p:grpSp>
        <p:nvGrpSpPr>
          <p:cNvPr id="10" name="Groep 9"/>
          <p:cNvGrpSpPr/>
          <p:nvPr userDrawn="1"/>
        </p:nvGrpSpPr>
        <p:grpSpPr>
          <a:xfrm>
            <a:off x="10973048" y="0"/>
            <a:ext cx="1315638" cy="6858594"/>
            <a:chOff x="8155168" y="-594"/>
            <a:chExt cx="981541" cy="6858594"/>
          </a:xfrm>
        </p:grpSpPr>
        <p:pic>
          <p:nvPicPr>
            <p:cNvPr id="12" name="Afbeelding 11"/>
            <p:cNvPicPr>
              <a:picLocks noChangeAspect="1"/>
            </p:cNvPicPr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8155168" y="-594"/>
              <a:ext cx="981541" cy="6858594"/>
            </a:xfrm>
            <a:prstGeom prst="rect">
              <a:avLst/>
            </a:prstGeom>
          </p:spPr>
        </p:pic>
        <p:sp>
          <p:nvSpPr>
            <p:cNvPr id="13" name="Tekstvak 12"/>
            <p:cNvSpPr txBox="1"/>
            <p:nvPr userDrawn="1"/>
          </p:nvSpPr>
          <p:spPr>
            <a:xfrm>
              <a:off x="8417534" y="255960"/>
              <a:ext cx="459238" cy="2092304"/>
            </a:xfrm>
            <a:prstGeom prst="rect">
              <a:avLst/>
            </a:prstGeom>
            <a:noFill/>
          </p:spPr>
          <p:txBody>
            <a:bodyPr vert="vert" wrap="none" rtlCol="0">
              <a:spAutoFit/>
            </a:bodyPr>
            <a:lstStyle/>
            <a:p>
              <a:r>
                <a:rPr lang="nl-NL" sz="2800" dirty="0" smtClean="0">
                  <a:solidFill>
                    <a:srgbClr val="FF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WWW.TICT.IO</a:t>
              </a:r>
              <a:endParaRPr lang="nl-NL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Tekstvak 13"/>
            <p:cNvSpPr txBox="1"/>
            <p:nvPr userDrawn="1"/>
          </p:nvSpPr>
          <p:spPr>
            <a:xfrm>
              <a:off x="8217118" y="5300614"/>
              <a:ext cx="8324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20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CRASHCOURSE</a:t>
              </a:r>
            </a:p>
            <a:p>
              <a:pPr algn="ctr"/>
              <a:r>
                <a:rPr lang="nl-NL" sz="1200" b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EIGHT</a:t>
              </a:r>
              <a:endParaRPr lang="nl-NL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5" name="Rechthoek 14"/>
          <p:cNvSpPr/>
          <p:nvPr userDrawn="1"/>
        </p:nvSpPr>
        <p:spPr>
          <a:xfrm>
            <a:off x="10947042" y="5924282"/>
            <a:ext cx="1339403" cy="6146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Picture 2" descr="https://www.tict.io/images/tict-logo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702" y="5953895"/>
            <a:ext cx="1131298" cy="51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8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WHO IS </a:t>
            </a:r>
            <a:br>
              <a:rPr lang="nl-NL" sz="8000" b="1" dirty="0" smtClean="0">
                <a:solidFill>
                  <a:schemeClr val="tx1"/>
                </a:solidFill>
                <a:latin typeface="Brushed" panose="00000400000000000000" pitchFamily="2" charset="0"/>
              </a:rPr>
            </a:br>
            <a:r>
              <a:rPr lang="nl-NL" sz="8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BAD?</a:t>
            </a:r>
            <a:endParaRPr lang="nl-NL" sz="8000" b="1" dirty="0">
              <a:solidFill>
                <a:schemeClr val="tx1"/>
              </a:solidFill>
              <a:latin typeface="Brushed" panose="00000400000000000000" pitchFamily="2" charset="0"/>
            </a:endParaRPr>
          </a:p>
        </p:txBody>
      </p:sp>
      <p:sp>
        <p:nvSpPr>
          <p:cNvPr id="3" name="Ovaal 2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4" name="Hart 3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5-puntige ster 11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Draaiende pijl 12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20" name="Hart 19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5-puntige ster 20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Draaiende pijl 21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2" name="Picture 2" descr="cc-by-nc-s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31" y="6478087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ig brother: China's data-driven Social Credit system sounds like a sci-fi  dystopia - The Nationa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31" y="158264"/>
            <a:ext cx="5207049" cy="292855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24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ONE:</a:t>
            </a:r>
            <a:b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</a:br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HACKERS</a:t>
            </a:r>
            <a:endParaRPr lang="nl-NL" sz="4000" b="1" dirty="0">
              <a:solidFill>
                <a:schemeClr val="tx1"/>
              </a:solidFill>
              <a:latin typeface="Brushed" panose="00000400000000000000" pitchFamily="2" charset="0"/>
            </a:endParaRPr>
          </a:p>
        </p:txBody>
      </p:sp>
      <p:sp>
        <p:nvSpPr>
          <p:cNvPr id="3" name="Ovaal 2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4" name="Hart 3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5-puntige ster 11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Draaiende pijl 12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20" name="Hart 19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5-puntige ster 20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Draaiende pijl 21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252248" y="394137"/>
            <a:ext cx="5190845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nl-NL" sz="4000" dirty="0" smtClean="0">
                <a:latin typeface="Brushed" panose="00000400000000000000" pitchFamily="2" charset="0"/>
              </a:rPr>
              <a:t>DEPENDENCE ON </a:t>
            </a:r>
            <a:br>
              <a:rPr lang="nl-NL" sz="4000" dirty="0" smtClean="0">
                <a:latin typeface="Brushed" panose="00000400000000000000" pitchFamily="2" charset="0"/>
              </a:rPr>
            </a:br>
            <a:r>
              <a:rPr lang="nl-NL" sz="4000" dirty="0" smtClean="0">
                <a:latin typeface="Brushed" panose="00000400000000000000" pitchFamily="2" charset="0"/>
              </a:rPr>
              <a:t>DIGITAL TECHNOLOGY</a:t>
            </a:r>
          </a:p>
          <a:p>
            <a:pPr marL="342900" indent="-342900">
              <a:buAutoNum type="arabicPeriod"/>
            </a:pPr>
            <a:r>
              <a:rPr lang="nl-NL" sz="4000" dirty="0" smtClean="0">
                <a:latin typeface="Brushed" panose="00000400000000000000" pitchFamily="2" charset="0"/>
              </a:rPr>
              <a:t>THAT’S WHERE </a:t>
            </a:r>
            <a:br>
              <a:rPr lang="nl-NL" sz="4000" dirty="0" smtClean="0">
                <a:latin typeface="Brushed" panose="00000400000000000000" pitchFamily="2" charset="0"/>
              </a:rPr>
            </a:br>
            <a:r>
              <a:rPr lang="nl-NL" sz="4000" dirty="0" smtClean="0">
                <a:latin typeface="Brushed" panose="00000400000000000000" pitchFamily="2" charset="0"/>
              </a:rPr>
              <a:t>THE MONEY IS</a:t>
            </a:r>
          </a:p>
          <a:p>
            <a:pPr marL="342900" indent="-342900">
              <a:buAutoNum type="arabicPeriod"/>
            </a:pPr>
            <a:r>
              <a:rPr lang="nl-NL" sz="4000" dirty="0" smtClean="0">
                <a:latin typeface="Brushed" panose="00000400000000000000" pitchFamily="2" charset="0"/>
              </a:rPr>
              <a:t>NO HIDING PLACE.</a:t>
            </a:r>
          </a:p>
          <a:p>
            <a:pPr marL="342900" indent="-342900">
              <a:buAutoNum type="arabicPeriod"/>
            </a:pPr>
            <a:r>
              <a:rPr lang="nl-NL" sz="4000" dirty="0" smtClean="0">
                <a:latin typeface="Brushed" panose="00000400000000000000" pitchFamily="2" charset="0"/>
              </a:rPr>
              <a:t>PEOPLE DO NOT </a:t>
            </a:r>
            <a:r>
              <a:rPr lang="nl-NL" sz="4000" dirty="0">
                <a:latin typeface="Brushed" panose="00000400000000000000" pitchFamily="2" charset="0"/>
              </a:rPr>
              <a:t/>
            </a:r>
            <a:br>
              <a:rPr lang="nl-NL" sz="4000" dirty="0">
                <a:latin typeface="Brushed" panose="00000400000000000000" pitchFamily="2" charset="0"/>
              </a:rPr>
            </a:br>
            <a:r>
              <a:rPr lang="nl-NL" sz="4000" dirty="0" smtClean="0">
                <a:latin typeface="Brushed" panose="00000400000000000000" pitchFamily="2" charset="0"/>
              </a:rPr>
              <a:t>TAKE SECURITY,</a:t>
            </a:r>
            <a:br>
              <a:rPr lang="nl-NL" sz="4000" dirty="0" smtClean="0">
                <a:latin typeface="Brushed" panose="00000400000000000000" pitchFamily="2" charset="0"/>
              </a:rPr>
            </a:br>
            <a:r>
              <a:rPr lang="nl-NL" sz="4000" dirty="0" smtClean="0">
                <a:latin typeface="Brushed" panose="00000400000000000000" pitchFamily="2" charset="0"/>
              </a:rPr>
              <a:t>SERIOUSLY!</a:t>
            </a:r>
          </a:p>
        </p:txBody>
      </p:sp>
      <p:pic>
        <p:nvPicPr>
          <p:cNvPr id="2050" name="Picture 2" descr="cc6 _ williesutt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162" y="394137"/>
            <a:ext cx="319087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27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ONE:</a:t>
            </a:r>
            <a:b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</a:br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HACKERS</a:t>
            </a:r>
            <a:endParaRPr lang="nl-NL" sz="4000" b="1" dirty="0">
              <a:solidFill>
                <a:schemeClr val="tx1"/>
              </a:solidFill>
              <a:latin typeface="Brushed" panose="00000400000000000000" pitchFamily="2" charset="0"/>
            </a:endParaRPr>
          </a:p>
        </p:txBody>
      </p:sp>
      <p:sp>
        <p:nvSpPr>
          <p:cNvPr id="3" name="Ovaal 2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4" name="Hart 3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5-puntige ster 11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Draaiende pijl 12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20" name="Hart 19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5-puntige ster 20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Draaiende pijl 21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32810" y="867103"/>
            <a:ext cx="49824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00" dirty="0" smtClean="0">
                <a:latin typeface="Brushed" panose="00000400000000000000" pitchFamily="2" charset="0"/>
              </a:rPr>
              <a:t>HAVEIBEENPWND.COM</a:t>
            </a:r>
            <a:endParaRPr lang="nl-NL" sz="4400" dirty="0">
              <a:latin typeface="Brushed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39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dentity Thief - vpro cinema - VPRO Gi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861" y="-1006307"/>
            <a:ext cx="5912804" cy="8864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TWO:</a:t>
            </a:r>
            <a:b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</a:br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IDENTITY</a:t>
            </a:r>
            <a:b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</a:br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THIEVES</a:t>
            </a:r>
          </a:p>
          <a:p>
            <a:pPr algn="ctr"/>
            <a:endParaRPr lang="nl-NL" sz="4000" b="1" dirty="0">
              <a:solidFill>
                <a:schemeClr val="tx1"/>
              </a:solidFill>
              <a:latin typeface="Brushed" panose="00000400000000000000" pitchFamily="2" charset="0"/>
            </a:endParaRPr>
          </a:p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(</a:t>
            </a:r>
            <a:r>
              <a:rPr lang="nl-NL" sz="4000" b="1" dirty="0" err="1" smtClean="0">
                <a:solidFill>
                  <a:schemeClr val="tx1"/>
                </a:solidFill>
                <a:latin typeface="Brushed" panose="00000400000000000000" pitchFamily="2" charset="0"/>
              </a:rPr>
              <a:t>now</a:t>
            </a:r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 </a:t>
            </a:r>
            <a:r>
              <a:rPr lang="nl-NL" sz="4000" b="1" dirty="0" err="1" smtClean="0">
                <a:solidFill>
                  <a:schemeClr val="tx1"/>
                </a:solidFill>
                <a:latin typeface="Brushed" panose="00000400000000000000" pitchFamily="2" charset="0"/>
              </a:rPr>
              <a:t>also</a:t>
            </a:r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 a movie)</a:t>
            </a:r>
            <a:endParaRPr lang="nl-NL" sz="4000" b="1" dirty="0">
              <a:solidFill>
                <a:schemeClr val="tx1"/>
              </a:solidFill>
              <a:latin typeface="Brushed" panose="00000400000000000000" pitchFamily="2" charset="0"/>
            </a:endParaRPr>
          </a:p>
        </p:txBody>
      </p:sp>
      <p:sp>
        <p:nvSpPr>
          <p:cNvPr id="3" name="Ovaal 2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4" name="Hart 3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5-puntige ster 11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Draaiende pijl 12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20" name="Hart 19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5-puntige ster 20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Draaiende pijl 21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84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THREE:</a:t>
            </a:r>
          </a:p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ABUSERS</a:t>
            </a:r>
            <a:endParaRPr lang="nl-NL" sz="4000" b="1" dirty="0">
              <a:solidFill>
                <a:schemeClr val="tx1"/>
              </a:solidFill>
              <a:latin typeface="Brushed" panose="00000400000000000000" pitchFamily="2" charset="0"/>
            </a:endParaRPr>
          </a:p>
        </p:txBody>
      </p:sp>
      <p:sp>
        <p:nvSpPr>
          <p:cNvPr id="3" name="Ovaal 2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4" name="Hart 3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5-puntige ster 11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Draaiende pijl 12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20" name="Hart 19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5-puntige ster 20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Draaiende pijl 21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277080" y="1979184"/>
            <a:ext cx="483818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00" dirty="0" smtClean="0">
                <a:latin typeface="Brushed" panose="00000400000000000000" pitchFamily="2" charset="0"/>
              </a:rPr>
              <a:t>PICK A TECHNOLOGY</a:t>
            </a:r>
          </a:p>
          <a:p>
            <a:r>
              <a:rPr lang="nl-NL" sz="4400" dirty="0" smtClean="0">
                <a:latin typeface="Brushed" panose="00000400000000000000" pitchFamily="2" charset="0"/>
              </a:rPr>
              <a:t>BRAINSTORM!</a:t>
            </a:r>
            <a:endParaRPr lang="nl-NL" sz="4400" dirty="0">
              <a:latin typeface="Brushed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08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FOUR:</a:t>
            </a:r>
          </a:p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FAKERS</a:t>
            </a:r>
            <a:endParaRPr lang="nl-NL" sz="4000" b="1" dirty="0">
              <a:solidFill>
                <a:schemeClr val="tx1"/>
              </a:solidFill>
              <a:latin typeface="Brushed" panose="00000400000000000000" pitchFamily="2" charset="0"/>
            </a:endParaRPr>
          </a:p>
        </p:txBody>
      </p:sp>
      <p:sp>
        <p:nvSpPr>
          <p:cNvPr id="3" name="Ovaal 2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4" name="Hart 3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5-puntige ster 11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Draaiende pijl 12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20" name="Hart 19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5-puntige ster 20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Draaiende pijl 21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71875" y="5291487"/>
            <a:ext cx="4221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>
                <a:latin typeface="Brushed" panose="00000400000000000000" pitchFamily="2" charset="0"/>
              </a:rPr>
              <a:t>THISPERSONDOESNOTEXIST.COM</a:t>
            </a:r>
            <a:endParaRPr lang="nl-NL" sz="2400" dirty="0">
              <a:latin typeface="Brushed" panose="00000400000000000000" pitchFamily="2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875" y="289803"/>
            <a:ext cx="4543425" cy="47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4000" b="1" dirty="0">
              <a:solidFill>
                <a:schemeClr val="tx1"/>
              </a:solidFill>
              <a:latin typeface="Bahnschrift" panose="020B0502040204020203" pitchFamily="34" charset="0"/>
            </a:endParaRPr>
          </a:p>
          <a:p>
            <a:pPr algn="ctr"/>
            <a:endParaRPr lang="nl-NL" sz="4000" b="1" dirty="0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Ovaal 2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4" name="Hart 3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5-puntige ster 11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Draaiende pijl 12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20" name="Hart 19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5-puntige ster 20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Draaiende pijl 21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85979" y="376496"/>
            <a:ext cx="5114442" cy="6928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LINKEDIN.COM/RENSVANDERVORST</a:t>
            </a:r>
            <a:endParaRPr lang="nl-NL" sz="2400" b="1" dirty="0"/>
          </a:p>
        </p:txBody>
      </p:sp>
      <p:sp>
        <p:nvSpPr>
          <p:cNvPr id="25" name="Rechthoek 24"/>
          <p:cNvSpPr/>
          <p:nvPr/>
        </p:nvSpPr>
        <p:spPr>
          <a:xfrm>
            <a:off x="185979" y="1258624"/>
            <a:ext cx="5114442" cy="692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TECHNOFILOSOFIE.COM</a:t>
            </a:r>
            <a:endParaRPr lang="nl-NL" sz="2400" b="1" dirty="0"/>
          </a:p>
        </p:txBody>
      </p:sp>
      <p:sp>
        <p:nvSpPr>
          <p:cNvPr id="26" name="Rechthoek 25"/>
          <p:cNvSpPr/>
          <p:nvPr/>
        </p:nvSpPr>
        <p:spPr>
          <a:xfrm>
            <a:off x="185979" y="2140752"/>
            <a:ext cx="5114442" cy="6928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WWW.TICT.IO</a:t>
            </a:r>
            <a:endParaRPr lang="nl-NL" sz="2400" b="1" dirty="0"/>
          </a:p>
        </p:txBody>
      </p:sp>
      <p:pic>
        <p:nvPicPr>
          <p:cNvPr id="28" name="Afbeelding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424" y="3034749"/>
            <a:ext cx="2231292" cy="3443338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11" r="47768"/>
          <a:stretch/>
        </p:blipFill>
        <p:spPr>
          <a:xfrm>
            <a:off x="5997775" y="100406"/>
            <a:ext cx="3850830" cy="530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04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48593095C1654DA4997CE0770D9E91" ma:contentTypeVersion="13" ma:contentTypeDescription="Een nieuw document maken." ma:contentTypeScope="" ma:versionID="5954f73a0492fcaefa342d636eff8cb7">
  <xsd:schema xmlns:xsd="http://www.w3.org/2001/XMLSchema" xmlns:xs="http://www.w3.org/2001/XMLSchema" xmlns:p="http://schemas.microsoft.com/office/2006/metadata/properties" xmlns:ns3="852e8b83-8e9e-40fe-9fd9-36cf8f6e7948" xmlns:ns4="d93d85b9-a7bd-41d8-b658-d14db5592d57" targetNamespace="http://schemas.microsoft.com/office/2006/metadata/properties" ma:root="true" ma:fieldsID="6d5d0cb1844f105b0d0f860f0b9b5706" ns3:_="" ns4:_="">
    <xsd:import namespace="852e8b83-8e9e-40fe-9fd9-36cf8f6e7948"/>
    <xsd:import namespace="d93d85b9-a7bd-41d8-b658-d14db5592d5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e8b83-8e9e-40fe-9fd9-36cf8f6e794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d85b9-a7bd-41d8-b658-d14db5592d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3AD811-3FA1-4A9D-9673-ECD021B80E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6F57C0-BC65-457F-BC9F-61CD42AFAF06}">
  <ds:schemaRefs>
    <ds:schemaRef ds:uri="http://purl.org/dc/elements/1.1/"/>
    <ds:schemaRef ds:uri="http://schemas.microsoft.com/office/2006/metadata/properties"/>
    <ds:schemaRef ds:uri="852e8b83-8e9e-40fe-9fd9-36cf8f6e7948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d93d85b9-a7bd-41d8-b658-d14db5592d5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8D2679B-369E-4D80-9371-86F853D1F1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2e8b83-8e9e-40fe-9fd9-36cf8f6e7948"/>
    <ds:schemaRef ds:uri="d93d85b9-a7bd-41d8-b658-d14db5592d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Microsoft Office PowerPoint</Application>
  <PresentationFormat>Breedbeeld</PresentationFormat>
  <Paragraphs>96</Paragraphs>
  <Slides>7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Bahnschrift</vt:lpstr>
      <vt:lpstr>Brushed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Vorst,Rens M.C.M. van der</dc:creator>
  <cp:lastModifiedBy>Vorst,Rens M.C.M. van der</cp:lastModifiedBy>
  <cp:revision>150</cp:revision>
  <dcterms:created xsi:type="dcterms:W3CDTF">2020-03-25T12:56:11Z</dcterms:created>
  <dcterms:modified xsi:type="dcterms:W3CDTF">2020-11-16T11:01:32Z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0x0101005D48593095C1654DA4997CE0770D9E91</vt:lpwstr>
  </property>
</Properties>
</file>