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8737A-7995-4B74-B63A-80E0593C4CFC}" type="datetimeFigureOut">
              <a:rPr lang="nl-NL" smtClean="0"/>
              <a:t>2-10-2020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A7392-2789-462C-8F1D-017BB83F83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49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894CF-CF29-460C-8820-A692FD564E29}" type="datetimeFigureOut">
              <a:rPr lang="nl-NL" smtClean="0"/>
              <a:t>2-10-2020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D3654-9A79-4B47-9CF7-D6BAF450FC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24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2-10-2020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873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593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478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38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961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550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10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531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2-10-2020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679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03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804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B002-1032-497A-A690-67428BD6A599}" type="datetimeFigureOut">
              <a:rPr lang="nl-NL" smtClean="0"/>
              <a:t>2-10-2020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046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filosofi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tict.i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t.io/" TargetMode="External"/><Relationship Id="rId2" Type="http://schemas.openxmlformats.org/officeDocument/2006/relationships/hyperlink" Target="http://www.technofilosofie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filosofi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tict.i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22830" y="66420"/>
            <a:ext cx="8913666" cy="3293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CRASHCOURSE THREE – CORONA APP</a:t>
            </a:r>
            <a:endParaRPr lang="nl-NL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23528" y="836712"/>
            <a:ext cx="65553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IF WE ARE GOING TO DEVELOP A </a:t>
            </a:r>
          </a:p>
          <a:p>
            <a:r>
              <a:rPr lang="nl-NL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CORONA CONTACT – APP, WHAT</a:t>
            </a:r>
          </a:p>
          <a:p>
            <a:r>
              <a:rPr lang="nl-NL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SHOULD BE MOST IMPORTANT?</a:t>
            </a:r>
            <a:endParaRPr lang="nl-NL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771800" y="2708920"/>
            <a:ext cx="44394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PRIVACY</a:t>
            </a:r>
            <a:r>
              <a:rPr lang="nl-NL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4384738" y="408868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or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2771800" y="4458018"/>
            <a:ext cx="403802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HEALTH</a:t>
            </a:r>
            <a:r>
              <a:rPr lang="nl-NL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6488999" y="609927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Think</a:t>
            </a:r>
            <a:r>
              <a:rPr lang="nl-NL" dirty="0" smtClean="0"/>
              <a:t>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it</a:t>
            </a:r>
            <a:r>
              <a:rPr lang="nl-NL" dirty="0" smtClean="0"/>
              <a:t>….</a:t>
            </a:r>
            <a:endParaRPr lang="nl-NL" dirty="0"/>
          </a:p>
        </p:txBody>
      </p:sp>
      <p:pic>
        <p:nvPicPr>
          <p:cNvPr id="11" name="Picture 2" descr="https://www.tict.io/images/tict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1" y="6244587"/>
            <a:ext cx="890995" cy="40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hthoek 11"/>
          <p:cNvSpPr/>
          <p:nvPr/>
        </p:nvSpPr>
        <p:spPr>
          <a:xfrm>
            <a:off x="323528" y="2900030"/>
            <a:ext cx="2304256" cy="155798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1200" dirty="0" smtClean="0"/>
              <a:t>A corona contact app is </a:t>
            </a:r>
            <a:r>
              <a:rPr lang="nl-NL" sz="1200" dirty="0" err="1" smtClean="0"/>
              <a:t>an</a:t>
            </a:r>
            <a:r>
              <a:rPr lang="nl-NL" sz="1200" dirty="0" smtClean="0"/>
              <a:t> app </a:t>
            </a:r>
            <a:r>
              <a:rPr lang="nl-NL" sz="1200" dirty="0" err="1" smtClean="0"/>
              <a:t>that</a:t>
            </a:r>
            <a:r>
              <a:rPr lang="nl-NL" sz="1200" dirty="0" smtClean="0"/>
              <a:t> </a:t>
            </a:r>
            <a:r>
              <a:rPr lang="nl-NL" sz="1200" dirty="0" err="1" smtClean="0"/>
              <a:t>determines</a:t>
            </a:r>
            <a:r>
              <a:rPr lang="nl-NL" sz="1200" dirty="0" smtClean="0"/>
              <a:t> via Bluetooth </a:t>
            </a:r>
            <a:r>
              <a:rPr lang="nl-NL" sz="1200" dirty="0" err="1" smtClean="0"/>
              <a:t>with</a:t>
            </a:r>
            <a:r>
              <a:rPr lang="nl-NL" sz="1200" dirty="0" smtClean="0"/>
              <a:t> </a:t>
            </a:r>
            <a:r>
              <a:rPr lang="nl-NL" sz="1200" dirty="0" err="1" smtClean="0"/>
              <a:t>whom</a:t>
            </a:r>
            <a:r>
              <a:rPr lang="nl-NL" sz="1200" dirty="0" smtClean="0"/>
              <a:t> </a:t>
            </a:r>
            <a:r>
              <a:rPr lang="nl-NL" sz="1200" dirty="0" err="1" smtClean="0"/>
              <a:t>you</a:t>
            </a:r>
            <a:r>
              <a:rPr lang="nl-NL" sz="1200" dirty="0" smtClean="0"/>
              <a:t> have been in contact </a:t>
            </a:r>
            <a:r>
              <a:rPr lang="nl-NL" sz="1200" dirty="0" err="1" smtClean="0"/>
              <a:t>with</a:t>
            </a:r>
            <a:r>
              <a:rPr lang="nl-NL" sz="1200" dirty="0" smtClean="0"/>
              <a:t>. The moment </a:t>
            </a:r>
            <a:r>
              <a:rPr lang="nl-NL" sz="1200" dirty="0" err="1" smtClean="0"/>
              <a:t>you</a:t>
            </a:r>
            <a:r>
              <a:rPr lang="nl-NL" sz="1200" dirty="0" smtClean="0"/>
              <a:t> are </a:t>
            </a:r>
            <a:r>
              <a:rPr lang="nl-NL" sz="1200" dirty="0" err="1" smtClean="0"/>
              <a:t>infected</a:t>
            </a:r>
            <a:r>
              <a:rPr lang="nl-NL" sz="1200" dirty="0" smtClean="0"/>
              <a:t> of have been in contact </a:t>
            </a:r>
            <a:r>
              <a:rPr lang="nl-NL" sz="1200" dirty="0" err="1" smtClean="0"/>
              <a:t>with</a:t>
            </a:r>
            <a:r>
              <a:rPr lang="nl-NL" sz="1200" dirty="0" smtClean="0"/>
              <a:t> </a:t>
            </a:r>
            <a:r>
              <a:rPr lang="nl-NL" sz="1200" dirty="0" err="1" smtClean="0"/>
              <a:t>an</a:t>
            </a:r>
            <a:r>
              <a:rPr lang="nl-NL" sz="1200" dirty="0" smtClean="0"/>
              <a:t> </a:t>
            </a:r>
            <a:r>
              <a:rPr lang="nl-NL" sz="1200" dirty="0" err="1" smtClean="0"/>
              <a:t>infected</a:t>
            </a:r>
            <a:r>
              <a:rPr lang="nl-NL" sz="1200" dirty="0" smtClean="0"/>
              <a:t> person, </a:t>
            </a:r>
            <a:r>
              <a:rPr lang="nl-NL" sz="1200" dirty="0" err="1" smtClean="0"/>
              <a:t>everyone</a:t>
            </a:r>
            <a:r>
              <a:rPr lang="nl-NL" sz="1200" dirty="0" smtClean="0"/>
              <a:t> is </a:t>
            </a:r>
            <a:r>
              <a:rPr lang="nl-NL" sz="1200" dirty="0" err="1" smtClean="0"/>
              <a:t>informed</a:t>
            </a:r>
            <a:r>
              <a:rPr lang="nl-NL" sz="1200" dirty="0" smtClean="0"/>
              <a:t>, </a:t>
            </a:r>
            <a:r>
              <a:rPr lang="nl-NL" sz="1200" dirty="0" err="1" smtClean="0"/>
              <a:t>so</a:t>
            </a:r>
            <a:r>
              <a:rPr lang="nl-NL" sz="1200" dirty="0" smtClean="0"/>
              <a:t> </a:t>
            </a:r>
            <a:r>
              <a:rPr lang="nl-NL" sz="1200" dirty="0" err="1" smtClean="0"/>
              <a:t>they</a:t>
            </a:r>
            <a:r>
              <a:rPr lang="nl-NL" sz="1200" dirty="0" smtClean="0"/>
              <a:t> </a:t>
            </a:r>
            <a:r>
              <a:rPr lang="nl-NL" sz="1200" dirty="0" err="1" smtClean="0"/>
              <a:t>can</a:t>
            </a:r>
            <a:r>
              <a:rPr lang="nl-NL" sz="1200" dirty="0" smtClean="0"/>
              <a:t> (</a:t>
            </a:r>
            <a:r>
              <a:rPr lang="nl-NL" sz="1200" dirty="0" err="1" smtClean="0"/>
              <a:t>self</a:t>
            </a:r>
            <a:r>
              <a:rPr lang="nl-NL" sz="1200" dirty="0" smtClean="0"/>
              <a:t>) quarantaine.</a:t>
            </a:r>
            <a:endParaRPr lang="nl-NL" sz="1200" dirty="0"/>
          </a:p>
        </p:txBody>
      </p:sp>
      <p:sp>
        <p:nvSpPr>
          <p:cNvPr id="13" name="Tekstvak 12"/>
          <p:cNvSpPr txBox="1"/>
          <p:nvPr/>
        </p:nvSpPr>
        <p:spPr>
          <a:xfrm>
            <a:off x="122830" y="6525344"/>
            <a:ext cx="55290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www.technofilosofie.com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www.tict.io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crashcourse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creative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commons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question -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answered</a:t>
            </a:r>
            <a:endParaRPr lang="nl-NL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922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22830" y="66420"/>
            <a:ext cx="8913666" cy="3293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CRASHCOURSE THREE – CORONA APP</a:t>
            </a:r>
            <a:endParaRPr lang="nl-NL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798" y="472727"/>
            <a:ext cx="9033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NOW THINK ABOUT YOU ANSWER AGAIN, AND WRITE DOWN WHY THE QUESTION PRIVACY </a:t>
            </a:r>
            <a:r>
              <a:rPr lang="nl-NL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nl-N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HEALTH</a:t>
            </a:r>
            <a:br>
              <a:rPr lang="nl-N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IS VERY WRONG. INSTEAD, USE THE CANVAS BELOW TO ASSESS A CORONA CONTACT APP:</a:t>
            </a:r>
            <a:endParaRPr lang="nl-N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22830" y="6525344"/>
            <a:ext cx="55290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www.technofilosofie.com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www.tict.io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crashcourse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creative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commons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question -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answered</a:t>
            </a:r>
            <a:endParaRPr lang="nl-NL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2" descr="https://www.tict.io/images/tict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1" y="6244587"/>
            <a:ext cx="890995" cy="40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/>
          <p:cNvSpPr/>
          <p:nvPr/>
        </p:nvSpPr>
        <p:spPr>
          <a:xfrm>
            <a:off x="107171" y="1057502"/>
            <a:ext cx="8929324" cy="13633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400" b="1" dirty="0" smtClean="0"/>
              <a:t>Privacy or health is wrong </a:t>
            </a:r>
            <a:r>
              <a:rPr lang="nl-NL" sz="1400" b="1" dirty="0" err="1" smtClean="0"/>
              <a:t>because</a:t>
            </a:r>
            <a:r>
              <a:rPr lang="nl-NL" sz="1400" b="1" dirty="0" smtClean="0"/>
              <a:t>: 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(in </a:t>
            </a:r>
            <a:r>
              <a:rPr lang="nl-NL" sz="1400" dirty="0" err="1">
                <a:solidFill>
                  <a:schemeClr val="bg1">
                    <a:lumMod val="75000"/>
                  </a:schemeClr>
                </a:solidFill>
              </a:rPr>
              <a:t>your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400" dirty="0" err="1">
                <a:solidFill>
                  <a:schemeClr val="bg1">
                    <a:lumMod val="75000"/>
                  </a:schemeClr>
                </a:solidFill>
              </a:rPr>
              <a:t>own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400" dirty="0" err="1">
                <a:solidFill>
                  <a:schemeClr val="bg1">
                    <a:lumMod val="75000"/>
                  </a:schemeClr>
                </a:solidFill>
              </a:rPr>
              <a:t>words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):</a:t>
            </a:r>
            <a:r>
              <a:rPr lang="nl-NL" sz="1400" b="1" dirty="0" smtClean="0"/>
              <a:t/>
            </a:r>
            <a:br>
              <a:rPr lang="nl-NL" sz="1400" b="1" dirty="0" smtClean="0"/>
            </a:br>
            <a:r>
              <a:rPr lang="nl-NL" sz="1400" b="1" dirty="0" smtClean="0"/>
              <a:t>. 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101329" y="2564904"/>
            <a:ext cx="8929324" cy="20882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400" b="1" dirty="0" smtClean="0"/>
              <a:t>My analyses of </a:t>
            </a:r>
            <a:r>
              <a:rPr lang="nl-NL" sz="1400" b="1" dirty="0" err="1" smtClean="0"/>
              <a:t>the</a:t>
            </a:r>
            <a:r>
              <a:rPr lang="nl-NL" sz="1400" b="1" dirty="0" smtClean="0"/>
              <a:t> most important privacy </a:t>
            </a:r>
            <a:r>
              <a:rPr lang="nl-NL" sz="1400" b="1" dirty="0" err="1" smtClean="0"/>
              <a:t>questions</a:t>
            </a:r>
            <a:r>
              <a:rPr lang="nl-NL" sz="1400" b="1" dirty="0" smtClean="0"/>
              <a:t>: 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(in </a:t>
            </a:r>
            <a:r>
              <a:rPr lang="nl-NL" sz="1400" dirty="0" err="1" smtClean="0">
                <a:solidFill>
                  <a:schemeClr val="bg1">
                    <a:lumMod val="75000"/>
                  </a:schemeClr>
                </a:solidFill>
              </a:rPr>
              <a:t>your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400" dirty="0" err="1" smtClean="0">
                <a:solidFill>
                  <a:schemeClr val="bg1">
                    <a:lumMod val="75000"/>
                  </a:schemeClr>
                </a:solidFill>
              </a:rPr>
              <a:t>own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400" dirty="0" err="1" smtClean="0">
                <a:solidFill>
                  <a:schemeClr val="bg1">
                    <a:lumMod val="75000"/>
                  </a:schemeClr>
                </a:solidFill>
              </a:rPr>
              <a:t>words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):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115001" y="4789120"/>
            <a:ext cx="8929324" cy="13633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400" b="1" dirty="0" smtClean="0"/>
              <a:t>My </a:t>
            </a:r>
            <a:r>
              <a:rPr lang="nl-NL" sz="1400" b="1" dirty="0" err="1" smtClean="0"/>
              <a:t>conclusion</a:t>
            </a:r>
            <a:r>
              <a:rPr lang="nl-NL" sz="1400" b="1" dirty="0" smtClean="0"/>
              <a:t> on </a:t>
            </a:r>
            <a:r>
              <a:rPr lang="nl-NL" sz="1400" b="1" dirty="0" err="1" smtClean="0"/>
              <a:t>the</a:t>
            </a:r>
            <a:r>
              <a:rPr lang="nl-NL" sz="1400" b="1" dirty="0" smtClean="0"/>
              <a:t> corona contact app: 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(in </a:t>
            </a:r>
            <a:r>
              <a:rPr lang="nl-NL" sz="1400" dirty="0" err="1" smtClean="0">
                <a:solidFill>
                  <a:schemeClr val="bg1">
                    <a:lumMod val="75000"/>
                  </a:schemeClr>
                </a:solidFill>
              </a:rPr>
              <a:t>your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400" dirty="0" err="1" smtClean="0">
                <a:solidFill>
                  <a:schemeClr val="bg1">
                    <a:lumMod val="75000"/>
                  </a:schemeClr>
                </a:solidFill>
              </a:rPr>
              <a:t>own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400" dirty="0" err="1" smtClean="0">
                <a:solidFill>
                  <a:schemeClr val="bg1">
                    <a:lumMod val="75000"/>
                  </a:schemeClr>
                </a:solidFill>
              </a:rPr>
              <a:t>words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):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548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22830" y="66420"/>
            <a:ext cx="8913666" cy="3293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CRASHCOURSE THREE – CORONA APP</a:t>
            </a:r>
            <a:endParaRPr lang="nl-NL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798" y="472727"/>
            <a:ext cx="9033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NOW THINK ABOUT YOU ANSWER AGAIN, AND WRITE DOWN WHY THE QUESTION PRIVACY </a:t>
            </a:r>
            <a:r>
              <a:rPr lang="nl-NL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nl-N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HEALTH</a:t>
            </a:r>
            <a:br>
              <a:rPr lang="nl-N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IS VERY WRONG. INSTEAD, USE THE CANVAS BELOW TO ASSESS A CORONA CONTACT APP:</a:t>
            </a:r>
            <a:endParaRPr lang="nl-N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2" descr="https://www.tict.io/images/tict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1" y="6244587"/>
            <a:ext cx="890995" cy="40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/>
          <p:cNvSpPr/>
          <p:nvPr/>
        </p:nvSpPr>
        <p:spPr>
          <a:xfrm>
            <a:off x="107171" y="1057502"/>
            <a:ext cx="8929324" cy="11345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400" b="1" dirty="0" smtClean="0"/>
              <a:t>Privacy or health is wrong </a:t>
            </a:r>
            <a:r>
              <a:rPr lang="nl-NL" sz="1400" b="1" dirty="0" err="1" smtClean="0"/>
              <a:t>because</a:t>
            </a:r>
            <a:r>
              <a:rPr lang="nl-NL" sz="1400" b="1" dirty="0" smtClean="0"/>
              <a:t>:</a:t>
            </a:r>
          </a:p>
          <a:p>
            <a:r>
              <a:rPr lang="nl-NL" sz="1200" b="1" dirty="0">
                <a:solidFill>
                  <a:srgbClr val="FF0000"/>
                </a:solidFill>
              </a:rPr>
              <a:t>It </a:t>
            </a:r>
            <a:r>
              <a:rPr lang="nl-NL" sz="1200" b="1" dirty="0" err="1">
                <a:solidFill>
                  <a:srgbClr val="FF0000"/>
                </a:solidFill>
              </a:rPr>
              <a:t>suggests</a:t>
            </a:r>
            <a:r>
              <a:rPr lang="nl-NL" sz="1200" b="1" dirty="0">
                <a:solidFill>
                  <a:srgbClr val="FF0000"/>
                </a:solidFill>
              </a:rPr>
              <a:t> </a:t>
            </a:r>
            <a:r>
              <a:rPr lang="nl-NL" sz="1200" b="1" dirty="0" err="1">
                <a:solidFill>
                  <a:srgbClr val="FF0000"/>
                </a:solidFill>
              </a:rPr>
              <a:t>that</a:t>
            </a:r>
            <a:r>
              <a:rPr lang="nl-NL" sz="1200" b="1" dirty="0">
                <a:solidFill>
                  <a:srgbClr val="FF0000"/>
                </a:solidFill>
              </a:rPr>
              <a:t> </a:t>
            </a:r>
            <a:r>
              <a:rPr lang="nl-NL" sz="1200" b="1" dirty="0" err="1">
                <a:solidFill>
                  <a:srgbClr val="FF0000"/>
                </a:solidFill>
              </a:rPr>
              <a:t>there</a:t>
            </a:r>
            <a:r>
              <a:rPr lang="nl-NL" sz="1200" b="1" dirty="0">
                <a:solidFill>
                  <a:srgbClr val="FF0000"/>
                </a:solidFill>
              </a:rPr>
              <a:t> is a </a:t>
            </a:r>
            <a:r>
              <a:rPr lang="nl-NL" sz="1200" b="1" dirty="0" err="1">
                <a:solidFill>
                  <a:srgbClr val="FF0000"/>
                </a:solidFill>
              </a:rPr>
              <a:t>contradiction</a:t>
            </a:r>
            <a:r>
              <a:rPr lang="nl-NL" sz="1200" b="1" dirty="0">
                <a:solidFill>
                  <a:srgbClr val="FF0000"/>
                </a:solidFill>
              </a:rPr>
              <a:t>. </a:t>
            </a:r>
            <a:r>
              <a:rPr lang="nl-NL" sz="1200" b="1" dirty="0" err="1">
                <a:solidFill>
                  <a:srgbClr val="FF0000"/>
                </a:solidFill>
              </a:rPr>
              <a:t>Something</a:t>
            </a:r>
            <a:r>
              <a:rPr lang="nl-NL" sz="1200" b="1" dirty="0">
                <a:solidFill>
                  <a:srgbClr val="FF0000"/>
                </a:solidFill>
              </a:rPr>
              <a:t> is compliant </a:t>
            </a:r>
            <a:r>
              <a:rPr lang="nl-NL" sz="1200" b="1" dirty="0" err="1">
                <a:solidFill>
                  <a:srgbClr val="FF0000"/>
                </a:solidFill>
              </a:rPr>
              <a:t>with</a:t>
            </a:r>
            <a:r>
              <a:rPr lang="nl-NL" sz="1200" b="1" dirty="0">
                <a:solidFill>
                  <a:srgbClr val="FF0000"/>
                </a:solidFill>
              </a:rPr>
              <a:t> privacy or </a:t>
            </a:r>
            <a:r>
              <a:rPr lang="nl-NL" sz="1200" b="1" dirty="0" err="1">
                <a:solidFill>
                  <a:srgbClr val="FF0000"/>
                </a:solidFill>
              </a:rPr>
              <a:t>good</a:t>
            </a:r>
            <a:r>
              <a:rPr lang="nl-NL" sz="1200" b="1" dirty="0">
                <a:solidFill>
                  <a:srgbClr val="FF0000"/>
                </a:solidFill>
              </a:rPr>
              <a:t> for </a:t>
            </a:r>
            <a:r>
              <a:rPr lang="nl-NL" sz="1200" b="1" dirty="0" err="1">
                <a:solidFill>
                  <a:srgbClr val="FF0000"/>
                </a:solidFill>
              </a:rPr>
              <a:t>your</a:t>
            </a:r>
            <a:r>
              <a:rPr lang="nl-NL" sz="1200" b="1" dirty="0">
                <a:solidFill>
                  <a:srgbClr val="FF0000"/>
                </a:solidFill>
              </a:rPr>
              <a:t> health. </a:t>
            </a:r>
            <a:r>
              <a:rPr lang="nl-NL" sz="1200" b="1" dirty="0" err="1">
                <a:solidFill>
                  <a:srgbClr val="FF0000"/>
                </a:solidFill>
              </a:rPr>
              <a:t>This</a:t>
            </a:r>
            <a:r>
              <a:rPr lang="nl-NL" sz="1200" b="1" dirty="0">
                <a:solidFill>
                  <a:srgbClr val="FF0000"/>
                </a:solidFill>
              </a:rPr>
              <a:t> is </a:t>
            </a:r>
            <a:r>
              <a:rPr lang="nl-NL" sz="1200" b="1" dirty="0" err="1" smtClean="0">
                <a:solidFill>
                  <a:srgbClr val="FF0000"/>
                </a:solidFill>
              </a:rPr>
              <a:t>not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>
                <a:solidFill>
                  <a:srgbClr val="FF0000"/>
                </a:solidFill>
              </a:rPr>
              <a:t>true</a:t>
            </a:r>
            <a:r>
              <a:rPr lang="nl-NL" sz="1200" b="1" dirty="0">
                <a:solidFill>
                  <a:srgbClr val="FF0000"/>
                </a:solidFill>
              </a:rPr>
              <a:t>. </a:t>
            </a:r>
            <a:r>
              <a:rPr lang="nl-NL" sz="1200" b="1" dirty="0" err="1">
                <a:solidFill>
                  <a:srgbClr val="FF0000"/>
                </a:solidFill>
              </a:rPr>
              <a:t>Maybe</a:t>
            </a:r>
            <a:r>
              <a:rPr lang="nl-NL" sz="1200" b="1" dirty="0">
                <a:solidFill>
                  <a:srgbClr val="FF0000"/>
                </a:solidFill>
              </a:rPr>
              <a:t> </a:t>
            </a:r>
            <a:r>
              <a:rPr lang="nl-NL" sz="1200" b="1" dirty="0" err="1">
                <a:solidFill>
                  <a:srgbClr val="FF0000"/>
                </a:solidFill>
              </a:rPr>
              <a:t>some</a:t>
            </a:r>
            <a:r>
              <a:rPr lang="nl-NL" sz="1200" b="1" dirty="0">
                <a:solidFill>
                  <a:srgbClr val="FF0000"/>
                </a:solidFill>
              </a:rPr>
              <a:t> solutions are </a:t>
            </a:r>
            <a:r>
              <a:rPr lang="nl-NL" sz="1200" b="1" dirty="0" err="1">
                <a:solidFill>
                  <a:srgbClr val="FF0000"/>
                </a:solidFill>
              </a:rPr>
              <a:t>both</a:t>
            </a:r>
            <a:r>
              <a:rPr lang="nl-NL" sz="1200" b="1" dirty="0">
                <a:solidFill>
                  <a:srgbClr val="FF0000"/>
                </a:solidFill>
              </a:rPr>
              <a:t>. Or </a:t>
            </a:r>
            <a:r>
              <a:rPr lang="nl-NL" sz="1200" b="1" dirty="0" err="1">
                <a:solidFill>
                  <a:srgbClr val="FF0000"/>
                </a:solidFill>
              </a:rPr>
              <a:t>maybe</a:t>
            </a:r>
            <a:r>
              <a:rPr lang="nl-NL" sz="1200" b="1" dirty="0">
                <a:solidFill>
                  <a:srgbClr val="FF0000"/>
                </a:solidFill>
              </a:rPr>
              <a:t> a </a:t>
            </a:r>
            <a:r>
              <a:rPr lang="nl-NL" sz="1200" b="1" dirty="0" err="1">
                <a:solidFill>
                  <a:srgbClr val="FF0000"/>
                </a:solidFill>
              </a:rPr>
              <a:t>neither</a:t>
            </a:r>
            <a:r>
              <a:rPr lang="nl-NL" sz="1200" b="1" dirty="0">
                <a:solidFill>
                  <a:srgbClr val="FF0000"/>
                </a:solidFill>
              </a:rPr>
              <a:t>. </a:t>
            </a:r>
            <a:r>
              <a:rPr lang="nl-NL" sz="1200" b="1" dirty="0" err="1" smtClean="0">
                <a:solidFill>
                  <a:srgbClr val="FF0000"/>
                </a:solidFill>
              </a:rPr>
              <a:t>Probably</a:t>
            </a:r>
            <a:r>
              <a:rPr lang="nl-NL" sz="1200" b="1" dirty="0" smtClean="0">
                <a:solidFill>
                  <a:srgbClr val="FF0000"/>
                </a:solidFill>
              </a:rPr>
              <a:t> is a large </a:t>
            </a:r>
            <a:r>
              <a:rPr lang="nl-NL" sz="1200" b="1" dirty="0" err="1" smtClean="0">
                <a:solidFill>
                  <a:srgbClr val="FF0000"/>
                </a:solidFill>
              </a:rPr>
              <a:t>grey</a:t>
            </a:r>
            <a:r>
              <a:rPr lang="nl-NL" sz="1200" b="1" dirty="0" smtClean="0">
                <a:solidFill>
                  <a:srgbClr val="FF0000"/>
                </a:solidFill>
              </a:rPr>
              <a:t> area.</a:t>
            </a:r>
            <a:r>
              <a:rPr lang="nl-NL" sz="1200" b="1" dirty="0" smtClean="0">
                <a:solidFill>
                  <a:srgbClr val="FF0000"/>
                </a:solidFill>
              </a:rPr>
              <a:t> Framing </a:t>
            </a:r>
            <a:r>
              <a:rPr lang="nl-NL" sz="1200" b="1" dirty="0" err="1" smtClean="0">
                <a:solidFill>
                  <a:srgbClr val="FF0000"/>
                </a:solidFill>
              </a:rPr>
              <a:t>the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discussion</a:t>
            </a:r>
            <a:r>
              <a:rPr lang="nl-NL" sz="1200" b="1" dirty="0" smtClean="0">
                <a:solidFill>
                  <a:srgbClr val="FF0000"/>
                </a:solidFill>
              </a:rPr>
              <a:t> as ‘privacy </a:t>
            </a:r>
            <a:r>
              <a:rPr lang="nl-NL" sz="1200" b="1" dirty="0">
                <a:solidFill>
                  <a:srgbClr val="FF0000"/>
                </a:solidFill>
              </a:rPr>
              <a:t>or </a:t>
            </a:r>
            <a:r>
              <a:rPr lang="nl-NL" sz="1200" b="1" dirty="0" smtClean="0">
                <a:solidFill>
                  <a:srgbClr val="FF0000"/>
                </a:solidFill>
              </a:rPr>
              <a:t>health’ </a:t>
            </a:r>
            <a:r>
              <a:rPr lang="nl-NL" sz="1200" b="1" dirty="0">
                <a:solidFill>
                  <a:srgbClr val="FF0000"/>
                </a:solidFill>
              </a:rPr>
              <a:t>is a </a:t>
            </a:r>
            <a:r>
              <a:rPr lang="nl-NL" sz="1200" b="1" dirty="0" err="1">
                <a:solidFill>
                  <a:srgbClr val="FF0000"/>
                </a:solidFill>
              </a:rPr>
              <a:t>simplication</a:t>
            </a:r>
            <a:r>
              <a:rPr lang="nl-NL" sz="1200" b="1" dirty="0">
                <a:solidFill>
                  <a:srgbClr val="FF0000"/>
                </a:solidFill>
              </a:rPr>
              <a:t> </a:t>
            </a:r>
            <a:r>
              <a:rPr lang="nl-NL" sz="1200" b="1" dirty="0" err="1">
                <a:solidFill>
                  <a:srgbClr val="FF0000"/>
                </a:solidFill>
              </a:rPr>
              <a:t>that</a:t>
            </a:r>
            <a:r>
              <a:rPr lang="nl-NL" sz="1200" b="1" dirty="0">
                <a:solidFill>
                  <a:srgbClr val="FF0000"/>
                </a:solidFill>
              </a:rPr>
              <a:t> </a:t>
            </a:r>
            <a:r>
              <a:rPr lang="nl-NL" sz="1200" b="1" dirty="0" err="1">
                <a:solidFill>
                  <a:srgbClr val="FF0000"/>
                </a:solidFill>
              </a:rPr>
              <a:t>you</a:t>
            </a:r>
            <a:r>
              <a:rPr lang="nl-NL" sz="1200" b="1" dirty="0">
                <a:solidFill>
                  <a:srgbClr val="FF0000"/>
                </a:solidFill>
              </a:rPr>
              <a:t> here a lot (privacy or </a:t>
            </a:r>
            <a:r>
              <a:rPr lang="nl-NL" sz="1200" b="1" dirty="0" err="1" smtClean="0">
                <a:solidFill>
                  <a:srgbClr val="FF0000"/>
                </a:solidFill>
              </a:rPr>
              <a:t>safety</a:t>
            </a:r>
            <a:r>
              <a:rPr lang="nl-NL" sz="1200" b="1" dirty="0" smtClean="0">
                <a:solidFill>
                  <a:srgbClr val="FF0000"/>
                </a:solidFill>
              </a:rPr>
              <a:t> for </a:t>
            </a:r>
            <a:r>
              <a:rPr lang="nl-NL" sz="1200" b="1" dirty="0" err="1" smtClean="0">
                <a:solidFill>
                  <a:srgbClr val="FF0000"/>
                </a:solidFill>
              </a:rPr>
              <a:t>example</a:t>
            </a:r>
            <a:r>
              <a:rPr lang="nl-NL" sz="1200" b="1" dirty="0" smtClean="0">
                <a:solidFill>
                  <a:srgbClr val="FF0000"/>
                </a:solidFill>
              </a:rPr>
              <a:t>) </a:t>
            </a:r>
            <a:r>
              <a:rPr lang="nl-NL" sz="1200" b="1" dirty="0">
                <a:solidFill>
                  <a:srgbClr val="FF0000"/>
                </a:solidFill>
              </a:rPr>
              <a:t>but </a:t>
            </a:r>
            <a:r>
              <a:rPr lang="nl-NL" sz="1200" b="1" dirty="0" err="1">
                <a:solidFill>
                  <a:srgbClr val="FF0000"/>
                </a:solidFill>
              </a:rPr>
              <a:t>it</a:t>
            </a:r>
            <a:r>
              <a:rPr lang="nl-NL" sz="1200" b="1" dirty="0">
                <a:solidFill>
                  <a:srgbClr val="FF0000"/>
                </a:solidFill>
              </a:rPr>
              <a:t> does </a:t>
            </a:r>
            <a:r>
              <a:rPr lang="nl-NL" sz="1200" b="1" dirty="0" err="1">
                <a:solidFill>
                  <a:srgbClr val="FF0000"/>
                </a:solidFill>
              </a:rPr>
              <a:t>not</a:t>
            </a:r>
            <a:r>
              <a:rPr lang="nl-NL" sz="1200" b="1" dirty="0">
                <a:solidFill>
                  <a:srgbClr val="FF0000"/>
                </a:solidFill>
              </a:rPr>
              <a:t> help </a:t>
            </a:r>
            <a:r>
              <a:rPr lang="nl-NL" sz="1200" b="1" dirty="0" err="1">
                <a:solidFill>
                  <a:srgbClr val="FF0000"/>
                </a:solidFill>
              </a:rPr>
              <a:t>to</a:t>
            </a:r>
            <a:r>
              <a:rPr lang="nl-NL" sz="1200" b="1" dirty="0">
                <a:solidFill>
                  <a:srgbClr val="FF0000"/>
                </a:solidFill>
              </a:rPr>
              <a:t> have a </a:t>
            </a:r>
            <a:r>
              <a:rPr lang="nl-NL" sz="1200" b="1" dirty="0" err="1">
                <a:solidFill>
                  <a:srgbClr val="FF0000"/>
                </a:solidFill>
              </a:rPr>
              <a:t>productive</a:t>
            </a:r>
            <a:r>
              <a:rPr lang="nl-NL" sz="1200" b="1" dirty="0">
                <a:solidFill>
                  <a:srgbClr val="FF0000"/>
                </a:solidFill>
              </a:rPr>
              <a:t> </a:t>
            </a:r>
            <a:r>
              <a:rPr lang="nl-NL" sz="1200" b="1" dirty="0" err="1">
                <a:solidFill>
                  <a:srgbClr val="FF0000"/>
                </a:solidFill>
              </a:rPr>
              <a:t>discussion</a:t>
            </a:r>
            <a:r>
              <a:rPr lang="nl-NL" sz="1200" b="1" dirty="0">
                <a:solidFill>
                  <a:srgbClr val="FF0000"/>
                </a:solidFill>
              </a:rPr>
              <a:t> on </a:t>
            </a:r>
            <a:r>
              <a:rPr lang="nl-NL" sz="1200" b="1" dirty="0" err="1">
                <a:solidFill>
                  <a:srgbClr val="FF0000"/>
                </a:solidFill>
              </a:rPr>
              <a:t>the</a:t>
            </a:r>
            <a:r>
              <a:rPr lang="nl-NL" sz="1200" b="1" dirty="0">
                <a:solidFill>
                  <a:srgbClr val="FF0000"/>
                </a:solidFill>
              </a:rPr>
              <a:t> topic</a:t>
            </a:r>
            <a:r>
              <a:rPr lang="nl-NL" sz="1200" b="1" dirty="0" smtClean="0">
                <a:solidFill>
                  <a:srgbClr val="FF0000"/>
                </a:solidFill>
              </a:rPr>
              <a:t>. </a:t>
            </a:r>
            <a:endParaRPr lang="nl-NL" sz="1200" dirty="0">
              <a:solidFill>
                <a:srgbClr val="FF0000"/>
              </a:solidFill>
            </a:endParaRPr>
          </a:p>
          <a:p>
            <a:r>
              <a:rPr lang="nl-NL" sz="1400" b="1" dirty="0" smtClean="0"/>
              <a:t/>
            </a:r>
            <a:br>
              <a:rPr lang="nl-NL" sz="1400" b="1" dirty="0" smtClean="0"/>
            </a:br>
            <a:r>
              <a:rPr lang="nl-NL" sz="1400" b="1" dirty="0" smtClean="0"/>
              <a:t>. 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101329" y="2284148"/>
            <a:ext cx="8929324" cy="20089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400" b="1" dirty="0" smtClean="0"/>
              <a:t>The </a:t>
            </a:r>
            <a:r>
              <a:rPr lang="nl-NL" sz="1400" b="1" dirty="0" smtClean="0"/>
              <a:t>most important privacy </a:t>
            </a:r>
            <a:r>
              <a:rPr lang="nl-NL" sz="1400" b="1" dirty="0" err="1" smtClean="0"/>
              <a:t>questions</a:t>
            </a:r>
            <a:r>
              <a:rPr lang="nl-NL" sz="1400" b="1" dirty="0" smtClean="0"/>
              <a:t>:</a:t>
            </a:r>
          </a:p>
          <a:p>
            <a:r>
              <a:rPr lang="nl-NL" sz="1200" b="1" dirty="0" err="1" smtClean="0">
                <a:solidFill>
                  <a:srgbClr val="FF0000"/>
                </a:solidFill>
              </a:rPr>
              <a:t>There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always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three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questions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to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ask</a:t>
            </a:r>
            <a:r>
              <a:rPr lang="nl-NL" sz="1200" b="1" dirty="0" smtClean="0">
                <a:solidFill>
                  <a:srgbClr val="FF0000"/>
                </a:solidFill>
              </a:rPr>
              <a:t>. </a:t>
            </a:r>
            <a:br>
              <a:rPr lang="nl-NL" sz="1200" b="1" dirty="0" smtClean="0">
                <a:solidFill>
                  <a:srgbClr val="FF0000"/>
                </a:solidFill>
              </a:rPr>
            </a:br>
            <a:r>
              <a:rPr lang="nl-NL" sz="1200" b="1" dirty="0" smtClean="0">
                <a:solidFill>
                  <a:srgbClr val="FF0000"/>
                </a:solidFill>
              </a:rPr>
              <a:t>Is </a:t>
            </a:r>
            <a:r>
              <a:rPr lang="nl-NL" sz="1200" b="1" dirty="0" err="1" smtClean="0">
                <a:solidFill>
                  <a:srgbClr val="FF0000"/>
                </a:solidFill>
              </a:rPr>
              <a:t>it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proportional</a:t>
            </a:r>
            <a:r>
              <a:rPr lang="nl-NL" sz="1200" b="1" dirty="0" smtClean="0">
                <a:solidFill>
                  <a:srgbClr val="FF0000"/>
                </a:solidFill>
              </a:rPr>
              <a:t>? </a:t>
            </a:r>
            <a:r>
              <a:rPr lang="nl-NL" sz="1200" b="1" dirty="0" smtClean="0">
                <a:solidFill>
                  <a:srgbClr val="FF0000"/>
                </a:solidFill>
              </a:rPr>
              <a:t>Is </a:t>
            </a:r>
            <a:r>
              <a:rPr lang="nl-NL" sz="1200" b="1" dirty="0" err="1" smtClean="0">
                <a:solidFill>
                  <a:srgbClr val="FF0000"/>
                </a:solidFill>
              </a:rPr>
              <a:t>the</a:t>
            </a:r>
            <a:r>
              <a:rPr lang="nl-NL" sz="1200" b="1" dirty="0" smtClean="0">
                <a:solidFill>
                  <a:srgbClr val="FF0000"/>
                </a:solidFill>
              </a:rPr>
              <a:t> goal (</a:t>
            </a:r>
            <a:r>
              <a:rPr lang="nl-NL" sz="1200" b="1" dirty="0" err="1" smtClean="0">
                <a:solidFill>
                  <a:srgbClr val="FF0000"/>
                </a:solidFill>
              </a:rPr>
              <a:t>fight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smtClean="0">
                <a:solidFill>
                  <a:srgbClr val="FF0000"/>
                </a:solidFill>
              </a:rPr>
              <a:t>corona, making </a:t>
            </a:r>
            <a:r>
              <a:rPr lang="nl-NL" sz="1200" b="1" dirty="0" err="1" smtClean="0">
                <a:solidFill>
                  <a:srgbClr val="FF0000"/>
                </a:solidFill>
              </a:rPr>
              <a:t>sure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the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disease</a:t>
            </a:r>
            <a:r>
              <a:rPr lang="nl-NL" sz="1200" b="1" dirty="0" smtClean="0">
                <a:solidFill>
                  <a:srgbClr val="FF0000"/>
                </a:solidFill>
              </a:rPr>
              <a:t> does </a:t>
            </a:r>
            <a:r>
              <a:rPr lang="nl-NL" sz="1200" b="1" dirty="0" err="1" smtClean="0">
                <a:solidFill>
                  <a:srgbClr val="FF0000"/>
                </a:solidFill>
              </a:rPr>
              <a:t>not</a:t>
            </a:r>
            <a:r>
              <a:rPr lang="nl-NL" sz="1200" b="1" dirty="0" smtClean="0">
                <a:solidFill>
                  <a:srgbClr val="FF0000"/>
                </a:solidFill>
              </a:rPr>
              <a:t> spread) </a:t>
            </a:r>
            <a:r>
              <a:rPr lang="nl-NL" sz="1200" b="1" dirty="0" smtClean="0">
                <a:solidFill>
                  <a:srgbClr val="FF0000"/>
                </a:solidFill>
              </a:rPr>
              <a:t>in </a:t>
            </a:r>
            <a:r>
              <a:rPr lang="nl-NL" sz="1200" b="1" dirty="0" err="1" smtClean="0">
                <a:solidFill>
                  <a:srgbClr val="FF0000"/>
                </a:solidFill>
              </a:rPr>
              <a:t>proportion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to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the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infringement</a:t>
            </a:r>
            <a:r>
              <a:rPr lang="nl-NL" sz="1200" b="1" dirty="0" smtClean="0">
                <a:solidFill>
                  <a:srgbClr val="FF0000"/>
                </a:solidFill>
              </a:rPr>
              <a:t> (</a:t>
            </a:r>
            <a:r>
              <a:rPr lang="nl-NL" sz="1200" b="1" dirty="0" err="1" smtClean="0">
                <a:solidFill>
                  <a:srgbClr val="FF0000"/>
                </a:solidFill>
              </a:rPr>
              <a:t>collecting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smtClean="0">
                <a:solidFill>
                  <a:srgbClr val="FF0000"/>
                </a:solidFill>
              </a:rPr>
              <a:t>bluetooth </a:t>
            </a:r>
            <a:r>
              <a:rPr lang="nl-NL" sz="1200" b="1" dirty="0" smtClean="0">
                <a:solidFill>
                  <a:srgbClr val="FF0000"/>
                </a:solidFill>
              </a:rPr>
              <a:t>data</a:t>
            </a:r>
            <a:r>
              <a:rPr lang="nl-NL" sz="1200" b="1" dirty="0" smtClean="0">
                <a:solidFill>
                  <a:srgbClr val="FF0000"/>
                </a:solidFill>
              </a:rPr>
              <a:t>?). </a:t>
            </a:r>
            <a:r>
              <a:rPr lang="nl-NL" sz="1200" b="1" dirty="0" err="1" smtClean="0">
                <a:solidFill>
                  <a:srgbClr val="FF0000"/>
                </a:solidFill>
              </a:rPr>
              <a:t>This</a:t>
            </a:r>
            <a:r>
              <a:rPr lang="nl-NL" sz="1200" b="1" dirty="0" smtClean="0">
                <a:solidFill>
                  <a:srgbClr val="FF0000"/>
                </a:solidFill>
              </a:rPr>
              <a:t> is of course </a:t>
            </a:r>
            <a:r>
              <a:rPr lang="nl-NL" sz="1200" b="1" dirty="0" err="1" smtClean="0">
                <a:solidFill>
                  <a:srgbClr val="FF0000"/>
                </a:solidFill>
              </a:rPr>
              <a:t>not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an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answer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that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can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be</a:t>
            </a:r>
            <a:r>
              <a:rPr lang="nl-NL" sz="1200" b="1" dirty="0" smtClean="0">
                <a:solidFill>
                  <a:srgbClr val="FF0000"/>
                </a:solidFill>
              </a:rPr>
              <a:t> easy </a:t>
            </a:r>
            <a:r>
              <a:rPr lang="nl-NL" sz="1200" b="1" dirty="0" err="1" smtClean="0">
                <a:solidFill>
                  <a:srgbClr val="FF0000"/>
                </a:solidFill>
              </a:rPr>
              <a:t>answered</a:t>
            </a:r>
            <a:r>
              <a:rPr lang="nl-NL" sz="1200" b="1" dirty="0" smtClean="0">
                <a:solidFill>
                  <a:srgbClr val="FF0000"/>
                </a:solidFill>
              </a:rPr>
              <a:t> but input for a </a:t>
            </a:r>
            <a:r>
              <a:rPr lang="nl-NL" sz="1200" b="1" dirty="0" err="1" smtClean="0">
                <a:solidFill>
                  <a:srgbClr val="FF0000"/>
                </a:solidFill>
              </a:rPr>
              <a:t>debate</a:t>
            </a:r>
            <a:r>
              <a:rPr lang="nl-NL" sz="1200" b="1" dirty="0" smtClean="0">
                <a:solidFill>
                  <a:srgbClr val="FF0000"/>
                </a:solidFill>
              </a:rPr>
              <a:t>.</a:t>
            </a:r>
            <a:endParaRPr lang="nl-NL" sz="1200" b="1" dirty="0" smtClean="0">
              <a:solidFill>
                <a:srgbClr val="FF0000"/>
              </a:solidFill>
            </a:endParaRPr>
          </a:p>
          <a:p>
            <a:r>
              <a:rPr lang="nl-NL" sz="1200" b="1" dirty="0" smtClean="0">
                <a:solidFill>
                  <a:srgbClr val="FF0000"/>
                </a:solidFill>
              </a:rPr>
              <a:t>Is </a:t>
            </a:r>
            <a:r>
              <a:rPr lang="nl-NL" sz="1200" b="1" dirty="0" err="1" smtClean="0">
                <a:solidFill>
                  <a:srgbClr val="FF0000"/>
                </a:solidFill>
              </a:rPr>
              <a:t>this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the</a:t>
            </a:r>
            <a:r>
              <a:rPr lang="nl-NL" sz="1200" b="1" dirty="0" smtClean="0">
                <a:solidFill>
                  <a:srgbClr val="FF0000"/>
                </a:solidFill>
              </a:rPr>
              <a:t> best way </a:t>
            </a:r>
            <a:r>
              <a:rPr lang="nl-NL" sz="1200" b="1" dirty="0" err="1" smtClean="0">
                <a:solidFill>
                  <a:srgbClr val="FF0000"/>
                </a:solidFill>
              </a:rPr>
              <a:t>to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achieve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it</a:t>
            </a:r>
            <a:r>
              <a:rPr lang="nl-NL" sz="1200" b="1" dirty="0" smtClean="0">
                <a:solidFill>
                  <a:srgbClr val="FF0000"/>
                </a:solidFill>
              </a:rPr>
              <a:t>? Are </a:t>
            </a:r>
            <a:r>
              <a:rPr lang="nl-NL" sz="1200" b="1" dirty="0" err="1" smtClean="0">
                <a:solidFill>
                  <a:srgbClr val="FF0000"/>
                </a:solidFill>
              </a:rPr>
              <a:t>there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other</a:t>
            </a:r>
            <a:r>
              <a:rPr lang="nl-NL" sz="1200" b="1" dirty="0" smtClean="0">
                <a:solidFill>
                  <a:srgbClr val="FF0000"/>
                </a:solidFill>
              </a:rPr>
              <a:t>, </a:t>
            </a:r>
            <a:r>
              <a:rPr lang="nl-NL" sz="1200" b="1" dirty="0" err="1" smtClean="0">
                <a:solidFill>
                  <a:srgbClr val="FF0000"/>
                </a:solidFill>
              </a:rPr>
              <a:t>realistic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ways</a:t>
            </a:r>
            <a:r>
              <a:rPr lang="nl-NL" sz="1200" b="1" dirty="0">
                <a:solidFill>
                  <a:srgbClr val="FF0000"/>
                </a:solidFill>
              </a:rPr>
              <a:t> </a:t>
            </a:r>
            <a:r>
              <a:rPr lang="nl-NL" sz="1200" b="1" dirty="0" smtClean="0">
                <a:solidFill>
                  <a:srgbClr val="FF0000"/>
                </a:solidFill>
              </a:rPr>
              <a:t>(</a:t>
            </a:r>
            <a:r>
              <a:rPr lang="nl-NL" sz="1200" b="1" dirty="0" err="1" smtClean="0">
                <a:solidFill>
                  <a:srgbClr val="FF0000"/>
                </a:solidFill>
              </a:rPr>
              <a:t>subsidiarity</a:t>
            </a:r>
            <a:r>
              <a:rPr lang="nl-NL" sz="1200" b="1" dirty="0" smtClean="0">
                <a:solidFill>
                  <a:srgbClr val="FF0000"/>
                </a:solidFill>
              </a:rPr>
              <a:t>?). </a:t>
            </a:r>
            <a:r>
              <a:rPr lang="nl-NL" sz="1200" b="1" dirty="0" err="1" smtClean="0">
                <a:solidFill>
                  <a:srgbClr val="FF0000"/>
                </a:solidFill>
              </a:rPr>
              <a:t>Again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this</a:t>
            </a:r>
            <a:r>
              <a:rPr lang="nl-NL" sz="1200" b="1" dirty="0" smtClean="0">
                <a:solidFill>
                  <a:srgbClr val="FF0000"/>
                </a:solidFill>
              </a:rPr>
              <a:t> question is input for a </a:t>
            </a:r>
            <a:r>
              <a:rPr lang="nl-NL" sz="1200" b="1" dirty="0" err="1" smtClean="0">
                <a:solidFill>
                  <a:srgbClr val="FF0000"/>
                </a:solidFill>
              </a:rPr>
              <a:t>debate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and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keeps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the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discussion</a:t>
            </a:r>
            <a:r>
              <a:rPr lang="nl-NL" sz="1200" b="1" dirty="0" smtClean="0">
                <a:solidFill>
                  <a:srgbClr val="FF0000"/>
                </a:solidFill>
              </a:rPr>
              <a:t> open.</a:t>
            </a:r>
            <a:r>
              <a:rPr lang="nl-NL" sz="1200" b="1" dirty="0" smtClean="0">
                <a:solidFill>
                  <a:srgbClr val="FF0000"/>
                </a:solidFill>
              </a:rPr>
              <a:t/>
            </a:r>
            <a:br>
              <a:rPr lang="nl-NL" sz="1200" b="1" dirty="0" smtClean="0">
                <a:solidFill>
                  <a:srgbClr val="FF0000"/>
                </a:solidFill>
              </a:rPr>
            </a:br>
            <a:r>
              <a:rPr lang="nl-NL" sz="1200" b="1" dirty="0" smtClean="0">
                <a:solidFill>
                  <a:srgbClr val="FF0000"/>
                </a:solidFill>
              </a:rPr>
              <a:t>Is </a:t>
            </a:r>
            <a:r>
              <a:rPr lang="nl-NL" sz="1200" b="1" dirty="0" err="1" smtClean="0">
                <a:solidFill>
                  <a:srgbClr val="FF0000"/>
                </a:solidFill>
              </a:rPr>
              <a:t>this</a:t>
            </a:r>
            <a:r>
              <a:rPr lang="nl-NL" sz="1200" b="1" dirty="0">
                <a:solidFill>
                  <a:srgbClr val="FF0000"/>
                </a:solidFill>
              </a:rPr>
              <a:t> </a:t>
            </a:r>
            <a:r>
              <a:rPr lang="nl-NL" sz="1200" b="1" dirty="0" smtClean="0">
                <a:solidFill>
                  <a:srgbClr val="FF0000"/>
                </a:solidFill>
              </a:rPr>
              <a:t>corona contact app </a:t>
            </a:r>
            <a:r>
              <a:rPr lang="nl-NL" sz="1200" b="1" dirty="0" err="1" smtClean="0">
                <a:solidFill>
                  <a:srgbClr val="FF0000"/>
                </a:solidFill>
              </a:rPr>
              <a:t>going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to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be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effective</a:t>
            </a:r>
            <a:r>
              <a:rPr lang="nl-NL" sz="1200" b="1" dirty="0" smtClean="0">
                <a:solidFill>
                  <a:srgbClr val="FF0000"/>
                </a:solidFill>
              </a:rPr>
              <a:t>? Will I </a:t>
            </a:r>
            <a:r>
              <a:rPr lang="nl-NL" sz="1200" b="1" dirty="0" err="1" smtClean="0">
                <a:solidFill>
                  <a:srgbClr val="FF0000"/>
                </a:solidFill>
              </a:rPr>
              <a:t>reach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my</a:t>
            </a:r>
            <a:r>
              <a:rPr lang="nl-NL" sz="1200" b="1" dirty="0" smtClean="0">
                <a:solidFill>
                  <a:srgbClr val="FF0000"/>
                </a:solidFill>
              </a:rPr>
              <a:t> goals</a:t>
            </a:r>
            <a:r>
              <a:rPr lang="nl-NL" sz="1200" b="1" dirty="0" smtClean="0">
                <a:solidFill>
                  <a:srgbClr val="FF0000"/>
                </a:solidFill>
              </a:rPr>
              <a:t>? </a:t>
            </a:r>
            <a:r>
              <a:rPr lang="nl-NL" sz="1200" b="1" dirty="0" err="1" smtClean="0">
                <a:solidFill>
                  <a:srgbClr val="FF0000"/>
                </a:solidFill>
              </a:rPr>
              <a:t>This</a:t>
            </a:r>
            <a:r>
              <a:rPr lang="nl-NL" sz="1200" b="1" dirty="0" smtClean="0">
                <a:solidFill>
                  <a:srgbClr val="FF0000"/>
                </a:solidFill>
              </a:rPr>
              <a:t> is a </a:t>
            </a:r>
            <a:r>
              <a:rPr lang="nl-NL" sz="1200" b="1" dirty="0" err="1" smtClean="0">
                <a:solidFill>
                  <a:srgbClr val="FF0000"/>
                </a:solidFill>
              </a:rPr>
              <a:t>very</a:t>
            </a:r>
            <a:r>
              <a:rPr lang="nl-NL" sz="1200" b="1" dirty="0" smtClean="0">
                <a:solidFill>
                  <a:srgbClr val="FF0000"/>
                </a:solidFill>
              </a:rPr>
              <a:t> important </a:t>
            </a:r>
            <a:r>
              <a:rPr lang="nl-NL" sz="1200" b="1" dirty="0" err="1" smtClean="0">
                <a:solidFill>
                  <a:srgbClr val="FF0000"/>
                </a:solidFill>
              </a:rPr>
              <a:t>and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often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overlooked</a:t>
            </a:r>
            <a:r>
              <a:rPr lang="nl-NL" sz="1200" b="1" dirty="0" smtClean="0">
                <a:solidFill>
                  <a:srgbClr val="FF0000"/>
                </a:solidFill>
              </a:rPr>
              <a:t> question.</a:t>
            </a:r>
          </a:p>
          <a:p>
            <a:endParaRPr lang="nl-NL" sz="1200" b="1" dirty="0">
              <a:solidFill>
                <a:srgbClr val="FF0000"/>
              </a:solidFill>
            </a:endParaRPr>
          </a:p>
          <a:p>
            <a:r>
              <a:rPr lang="nl-NL" sz="1200" b="1" dirty="0" err="1" smtClean="0">
                <a:solidFill>
                  <a:srgbClr val="FF0000"/>
                </a:solidFill>
              </a:rPr>
              <a:t>Finally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you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should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ask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questions</a:t>
            </a:r>
            <a:r>
              <a:rPr lang="nl-NL" sz="1200" b="1" dirty="0" smtClean="0">
                <a:solidFill>
                  <a:srgbClr val="FF0000"/>
                </a:solidFill>
              </a:rPr>
              <a:t> on </a:t>
            </a:r>
            <a:r>
              <a:rPr lang="nl-NL" sz="1200" b="1" dirty="0" err="1" smtClean="0">
                <a:solidFill>
                  <a:srgbClr val="FF0000"/>
                </a:solidFill>
              </a:rPr>
              <a:t>the</a:t>
            </a:r>
            <a:r>
              <a:rPr lang="nl-NL" sz="1200" b="1" dirty="0" smtClean="0">
                <a:solidFill>
                  <a:srgbClr val="FF0000"/>
                </a:solidFill>
              </a:rPr>
              <a:t> context of </a:t>
            </a:r>
            <a:r>
              <a:rPr lang="nl-NL" sz="1200" b="1" dirty="0" err="1" smtClean="0">
                <a:solidFill>
                  <a:srgbClr val="FF0000"/>
                </a:solidFill>
              </a:rPr>
              <a:t>the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potential</a:t>
            </a:r>
            <a:r>
              <a:rPr lang="nl-NL" sz="1200" b="1" dirty="0" smtClean="0">
                <a:solidFill>
                  <a:srgbClr val="FF0000"/>
                </a:solidFill>
              </a:rPr>
              <a:t> privacy </a:t>
            </a:r>
            <a:r>
              <a:rPr lang="nl-NL" sz="1200" b="1" dirty="0" err="1" smtClean="0">
                <a:solidFill>
                  <a:srgbClr val="FF0000"/>
                </a:solidFill>
              </a:rPr>
              <a:t>infringement</a:t>
            </a:r>
            <a:endParaRPr lang="nl-NL" sz="1400" b="1" dirty="0" smtClean="0">
              <a:solidFill>
                <a:schemeClr val="tx1"/>
              </a:solidFill>
            </a:endParaRPr>
          </a:p>
          <a:p>
            <a:endParaRPr lang="nl-NL" sz="1400" b="1" dirty="0">
              <a:solidFill>
                <a:schemeClr val="tx1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115001" y="4424313"/>
            <a:ext cx="8929324" cy="18202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400" b="1" dirty="0" err="1" smtClean="0"/>
              <a:t>Conclusions</a:t>
            </a:r>
            <a:r>
              <a:rPr lang="nl-NL" sz="1400" b="1" dirty="0" smtClean="0"/>
              <a:t> </a:t>
            </a:r>
            <a:r>
              <a:rPr lang="nl-NL" sz="1400" b="1" dirty="0" smtClean="0"/>
              <a:t>on </a:t>
            </a:r>
            <a:r>
              <a:rPr lang="nl-NL" sz="1400" b="1" dirty="0" err="1" smtClean="0"/>
              <a:t>the</a:t>
            </a:r>
            <a:r>
              <a:rPr lang="nl-NL" sz="1400" b="1" dirty="0" smtClean="0"/>
              <a:t> corona contact app:</a:t>
            </a:r>
            <a:br>
              <a:rPr lang="nl-NL" sz="1400" b="1" dirty="0" smtClean="0"/>
            </a:br>
            <a:r>
              <a:rPr lang="nl-NL" sz="1200" b="1" dirty="0" smtClean="0">
                <a:solidFill>
                  <a:srgbClr val="FF0000"/>
                </a:solidFill>
              </a:rPr>
              <a:t>The </a:t>
            </a:r>
            <a:r>
              <a:rPr lang="nl-NL" sz="1200" b="1" dirty="0" err="1" smtClean="0">
                <a:solidFill>
                  <a:srgbClr val="FF0000"/>
                </a:solidFill>
              </a:rPr>
              <a:t>biggest</a:t>
            </a:r>
            <a:r>
              <a:rPr lang="nl-NL" sz="1200" b="1" dirty="0" smtClean="0">
                <a:solidFill>
                  <a:srgbClr val="FF0000"/>
                </a:solidFill>
              </a:rPr>
              <a:t> issue </a:t>
            </a:r>
            <a:r>
              <a:rPr lang="nl-NL" sz="1200" b="1" dirty="0" err="1" smtClean="0">
                <a:solidFill>
                  <a:srgbClr val="FF0000"/>
                </a:solidFill>
              </a:rPr>
              <a:t>with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this</a:t>
            </a:r>
            <a:r>
              <a:rPr lang="nl-NL" sz="1200" b="1" dirty="0" smtClean="0">
                <a:solidFill>
                  <a:srgbClr val="FF0000"/>
                </a:solidFill>
              </a:rPr>
              <a:t> app is </a:t>
            </a:r>
            <a:r>
              <a:rPr lang="nl-NL" sz="1200" b="1" dirty="0" err="1" smtClean="0">
                <a:solidFill>
                  <a:srgbClr val="FF0000"/>
                </a:solidFill>
              </a:rPr>
              <a:t>effectiveness</a:t>
            </a:r>
            <a:r>
              <a:rPr lang="nl-NL" sz="1200" b="1" dirty="0" smtClean="0">
                <a:solidFill>
                  <a:srgbClr val="FF0000"/>
                </a:solidFill>
              </a:rPr>
              <a:t>. The corona contact app registers </a:t>
            </a:r>
            <a:r>
              <a:rPr lang="nl-NL" sz="1200" b="1" dirty="0" err="1" smtClean="0">
                <a:solidFill>
                  <a:srgbClr val="FF0000"/>
                </a:solidFill>
              </a:rPr>
              <a:t>if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and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when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you</a:t>
            </a:r>
            <a:r>
              <a:rPr lang="nl-NL" sz="1200" b="1" dirty="0" smtClean="0">
                <a:solidFill>
                  <a:srgbClr val="FF0000"/>
                </a:solidFill>
              </a:rPr>
              <a:t> have been </a:t>
            </a:r>
            <a:r>
              <a:rPr lang="nl-NL" sz="1200" b="1" dirty="0" err="1" smtClean="0">
                <a:solidFill>
                  <a:srgbClr val="FF0000"/>
                </a:solidFill>
              </a:rPr>
              <a:t>near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an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infected</a:t>
            </a:r>
            <a:r>
              <a:rPr lang="nl-NL" sz="1200" b="1" dirty="0" smtClean="0">
                <a:solidFill>
                  <a:srgbClr val="FF0000"/>
                </a:solidFill>
              </a:rPr>
              <a:t> person, but </a:t>
            </a:r>
            <a:r>
              <a:rPr lang="nl-NL" sz="1200" b="1" dirty="0" err="1" smtClean="0">
                <a:solidFill>
                  <a:srgbClr val="FF0000"/>
                </a:solidFill>
              </a:rPr>
              <a:t>this</a:t>
            </a:r>
            <a:r>
              <a:rPr lang="nl-NL" sz="1200" b="1" dirty="0" smtClean="0">
                <a:solidFill>
                  <a:srgbClr val="FF0000"/>
                </a:solidFill>
              </a:rPr>
              <a:t> is </a:t>
            </a:r>
            <a:r>
              <a:rPr lang="nl-NL" sz="1200" b="1" dirty="0" err="1" smtClean="0">
                <a:solidFill>
                  <a:srgbClr val="FF0000"/>
                </a:solidFill>
              </a:rPr>
              <a:t>very</a:t>
            </a:r>
            <a:r>
              <a:rPr lang="nl-NL" sz="1200" b="1" dirty="0" smtClean="0">
                <a:solidFill>
                  <a:srgbClr val="FF0000"/>
                </a:solidFill>
              </a:rPr>
              <a:t> vague information. Does </a:t>
            </a:r>
            <a:r>
              <a:rPr lang="nl-NL" sz="1200" b="1" dirty="0" err="1" smtClean="0">
                <a:solidFill>
                  <a:srgbClr val="FF0000"/>
                </a:solidFill>
              </a:rPr>
              <a:t>that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mean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you</a:t>
            </a:r>
            <a:r>
              <a:rPr lang="nl-NL" sz="1200" b="1" dirty="0" smtClean="0">
                <a:solidFill>
                  <a:srgbClr val="FF0000"/>
                </a:solidFill>
              </a:rPr>
              <a:t> are </a:t>
            </a:r>
            <a:r>
              <a:rPr lang="nl-NL" sz="1200" b="1" dirty="0" err="1" smtClean="0">
                <a:solidFill>
                  <a:srgbClr val="FF0000"/>
                </a:solidFill>
              </a:rPr>
              <a:t>also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infected</a:t>
            </a:r>
            <a:r>
              <a:rPr lang="nl-NL" sz="1200" b="1" dirty="0" smtClean="0">
                <a:solidFill>
                  <a:srgbClr val="FF0000"/>
                </a:solidFill>
              </a:rPr>
              <a:t>? How big is </a:t>
            </a:r>
            <a:r>
              <a:rPr lang="nl-NL" sz="1200" b="1" dirty="0" err="1" smtClean="0">
                <a:solidFill>
                  <a:srgbClr val="FF0000"/>
                </a:solidFill>
              </a:rPr>
              <a:t>the</a:t>
            </a:r>
            <a:r>
              <a:rPr lang="nl-NL" sz="1200" b="1" dirty="0" smtClean="0">
                <a:solidFill>
                  <a:srgbClr val="FF0000"/>
                </a:solidFill>
              </a:rPr>
              <a:t> chance? </a:t>
            </a:r>
            <a:r>
              <a:rPr lang="nl-NL" sz="1200" b="1" dirty="0" err="1" smtClean="0">
                <a:solidFill>
                  <a:srgbClr val="FF0000"/>
                </a:solidFill>
              </a:rPr>
              <a:t>Where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you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really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near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this</a:t>
            </a:r>
            <a:r>
              <a:rPr lang="nl-NL" sz="1200" b="1" dirty="0" smtClean="0">
                <a:solidFill>
                  <a:srgbClr val="FF0000"/>
                </a:solidFill>
              </a:rPr>
              <a:t> person? </a:t>
            </a:r>
            <a:r>
              <a:rPr lang="nl-NL" sz="1200" b="1" dirty="0" err="1" smtClean="0">
                <a:solidFill>
                  <a:srgbClr val="FF0000"/>
                </a:solidFill>
              </a:rPr>
              <a:t>Maybe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there</a:t>
            </a:r>
            <a:r>
              <a:rPr lang="nl-NL" sz="1200" b="1" dirty="0" smtClean="0">
                <a:solidFill>
                  <a:srgbClr val="FF0000"/>
                </a:solidFill>
              </a:rPr>
              <a:t> was a </a:t>
            </a:r>
            <a:r>
              <a:rPr lang="nl-NL" sz="1200" b="1" dirty="0" err="1" smtClean="0">
                <a:solidFill>
                  <a:srgbClr val="FF0000"/>
                </a:solidFill>
              </a:rPr>
              <a:t>wall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between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you</a:t>
            </a:r>
            <a:r>
              <a:rPr lang="nl-NL" sz="1200" b="1" dirty="0" smtClean="0">
                <a:solidFill>
                  <a:srgbClr val="FF0000"/>
                </a:solidFill>
              </a:rPr>
              <a:t>? </a:t>
            </a:r>
            <a:r>
              <a:rPr lang="nl-NL" sz="1200" b="1" dirty="0" err="1" smtClean="0">
                <a:solidFill>
                  <a:srgbClr val="FF0000"/>
                </a:solidFill>
              </a:rPr>
              <a:t>And</a:t>
            </a:r>
            <a:r>
              <a:rPr lang="nl-NL" sz="1200" b="1" dirty="0" smtClean="0">
                <a:solidFill>
                  <a:srgbClr val="FF0000"/>
                </a:solidFill>
              </a:rPr>
              <a:t>, </a:t>
            </a:r>
            <a:r>
              <a:rPr lang="nl-NL" sz="1200" b="1" dirty="0" err="1" smtClean="0">
                <a:solidFill>
                  <a:srgbClr val="FF0000"/>
                </a:solidFill>
              </a:rPr>
              <a:t>how</a:t>
            </a:r>
            <a:r>
              <a:rPr lang="nl-NL" sz="1200" b="1" dirty="0" smtClean="0">
                <a:solidFill>
                  <a:srgbClr val="FF0000"/>
                </a:solidFill>
              </a:rPr>
              <a:t> long </a:t>
            </a:r>
            <a:r>
              <a:rPr lang="nl-NL" sz="1200" b="1" dirty="0" err="1" smtClean="0">
                <a:solidFill>
                  <a:srgbClr val="FF0000"/>
                </a:solidFill>
              </a:rPr>
              <a:t>were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you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there</a:t>
            </a:r>
            <a:r>
              <a:rPr lang="nl-NL" sz="1200" b="1" dirty="0" smtClean="0">
                <a:solidFill>
                  <a:srgbClr val="FF0000"/>
                </a:solidFill>
              </a:rPr>
              <a:t>? </a:t>
            </a:r>
            <a:r>
              <a:rPr lang="nl-NL" sz="1200" b="1" dirty="0" err="1" smtClean="0">
                <a:solidFill>
                  <a:srgbClr val="FF0000"/>
                </a:solidFill>
              </a:rPr>
              <a:t>What</a:t>
            </a:r>
            <a:r>
              <a:rPr lang="nl-NL" sz="1200" b="1" dirty="0" smtClean="0">
                <a:solidFill>
                  <a:srgbClr val="FF0000"/>
                </a:solidFill>
              </a:rPr>
              <a:t> are </a:t>
            </a:r>
            <a:r>
              <a:rPr lang="nl-NL" sz="1200" b="1" dirty="0" err="1" smtClean="0">
                <a:solidFill>
                  <a:srgbClr val="FF0000"/>
                </a:solidFill>
              </a:rPr>
              <a:t>the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rules</a:t>
            </a:r>
            <a:r>
              <a:rPr lang="nl-NL" sz="1200" b="1" dirty="0" smtClean="0">
                <a:solidFill>
                  <a:srgbClr val="FF0000"/>
                </a:solidFill>
              </a:rPr>
              <a:t>? </a:t>
            </a:r>
            <a:r>
              <a:rPr lang="nl-NL" sz="1200" b="1" dirty="0" err="1" smtClean="0">
                <a:solidFill>
                  <a:srgbClr val="FF0000"/>
                </a:solidFill>
              </a:rPr>
              <a:t>There</a:t>
            </a:r>
            <a:r>
              <a:rPr lang="nl-NL" sz="1200" b="1" dirty="0" smtClean="0">
                <a:solidFill>
                  <a:srgbClr val="FF0000"/>
                </a:solidFill>
              </a:rPr>
              <a:t> are </a:t>
            </a:r>
            <a:r>
              <a:rPr lang="nl-NL" sz="1200" b="1" dirty="0" err="1" smtClean="0">
                <a:solidFill>
                  <a:srgbClr val="FF0000"/>
                </a:solidFill>
              </a:rPr>
              <a:t>so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many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questions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still</a:t>
            </a:r>
            <a:r>
              <a:rPr lang="nl-NL" sz="1200" b="1" dirty="0" smtClean="0">
                <a:solidFill>
                  <a:srgbClr val="FF0000"/>
                </a:solidFill>
              </a:rPr>
              <a:t>, </a:t>
            </a:r>
            <a:r>
              <a:rPr lang="nl-NL" sz="1200" b="1" dirty="0" err="1" smtClean="0">
                <a:solidFill>
                  <a:srgbClr val="FF0000"/>
                </a:solidFill>
              </a:rPr>
              <a:t>that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effectiveness</a:t>
            </a:r>
            <a:r>
              <a:rPr lang="nl-NL" sz="1200" b="1" dirty="0" smtClean="0">
                <a:solidFill>
                  <a:srgbClr val="FF0000"/>
                </a:solidFill>
              </a:rPr>
              <a:t> is </a:t>
            </a:r>
            <a:r>
              <a:rPr lang="nl-NL" sz="1200" b="1" dirty="0" err="1" smtClean="0">
                <a:solidFill>
                  <a:srgbClr val="FF0000"/>
                </a:solidFill>
              </a:rPr>
              <a:t>not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probable</a:t>
            </a:r>
            <a:r>
              <a:rPr lang="nl-NL" sz="1200" b="1" dirty="0" smtClean="0">
                <a:solidFill>
                  <a:srgbClr val="FF0000"/>
                </a:solidFill>
              </a:rPr>
              <a:t>. </a:t>
            </a:r>
            <a:r>
              <a:rPr lang="nl-NL" sz="1200" b="1" dirty="0" err="1" smtClean="0">
                <a:solidFill>
                  <a:srgbClr val="FF0000"/>
                </a:solidFill>
              </a:rPr>
              <a:t>And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that</a:t>
            </a:r>
            <a:r>
              <a:rPr lang="nl-NL" sz="1200" b="1" dirty="0" smtClean="0">
                <a:solidFill>
                  <a:srgbClr val="FF0000"/>
                </a:solidFill>
              </a:rPr>
              <a:t> means </a:t>
            </a:r>
            <a:r>
              <a:rPr lang="nl-NL" sz="1200" b="1" dirty="0" err="1" smtClean="0">
                <a:solidFill>
                  <a:srgbClr val="FF0000"/>
                </a:solidFill>
              </a:rPr>
              <a:t>that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smtClean="0">
                <a:solidFill>
                  <a:srgbClr val="FF0000"/>
                </a:solidFill>
              </a:rPr>
              <a:t>in </a:t>
            </a:r>
            <a:r>
              <a:rPr lang="nl-NL" sz="1200" b="1" dirty="0" err="1" smtClean="0">
                <a:solidFill>
                  <a:srgbClr val="FF0000"/>
                </a:solidFill>
              </a:rPr>
              <a:t>this</a:t>
            </a:r>
            <a:r>
              <a:rPr lang="nl-NL" sz="1200" b="1" dirty="0" smtClean="0">
                <a:solidFill>
                  <a:srgbClr val="FF0000"/>
                </a:solidFill>
              </a:rPr>
              <a:t> case privacy </a:t>
            </a:r>
            <a:r>
              <a:rPr lang="nl-NL" sz="1200" b="1" dirty="0" err="1" smtClean="0">
                <a:solidFill>
                  <a:srgbClr val="FF0000"/>
                </a:solidFill>
              </a:rPr>
              <a:t>should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not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be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infringed</a:t>
            </a:r>
            <a:r>
              <a:rPr lang="nl-NL" sz="1200" b="1" dirty="0">
                <a:solidFill>
                  <a:srgbClr val="FF0000"/>
                </a:solidFill>
              </a:rPr>
              <a:t> </a:t>
            </a:r>
            <a:r>
              <a:rPr lang="nl-NL" sz="1200" b="1" dirty="0" smtClean="0">
                <a:solidFill>
                  <a:srgbClr val="FF0000"/>
                </a:solidFill>
              </a:rPr>
              <a:t>even </a:t>
            </a:r>
            <a:r>
              <a:rPr lang="nl-NL" sz="1200" b="1" dirty="0" err="1" smtClean="0">
                <a:solidFill>
                  <a:srgbClr val="FF0000"/>
                </a:solidFill>
              </a:rPr>
              <a:t>if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it</a:t>
            </a:r>
            <a:r>
              <a:rPr lang="nl-NL" sz="1200" b="1" dirty="0" smtClean="0">
                <a:solidFill>
                  <a:srgbClr val="FF0000"/>
                </a:solidFill>
              </a:rPr>
              <a:t> is </a:t>
            </a:r>
            <a:r>
              <a:rPr lang="nl-NL" sz="1200" b="1" dirty="0" err="1" smtClean="0">
                <a:solidFill>
                  <a:srgbClr val="FF0000"/>
                </a:solidFill>
              </a:rPr>
              <a:t>proportional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and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subsidiary</a:t>
            </a:r>
            <a:r>
              <a:rPr lang="nl-NL" sz="1200" b="1" dirty="0" smtClean="0">
                <a:solidFill>
                  <a:srgbClr val="FF0000"/>
                </a:solidFill>
              </a:rPr>
              <a:t>.</a:t>
            </a:r>
          </a:p>
          <a:p>
            <a:endParaRPr lang="nl-NL" sz="1200" b="1" dirty="0">
              <a:solidFill>
                <a:srgbClr val="FF0000"/>
              </a:solidFill>
            </a:endParaRPr>
          </a:p>
          <a:p>
            <a:r>
              <a:rPr lang="nl-NL" sz="1200" b="1" dirty="0" err="1" smtClean="0">
                <a:solidFill>
                  <a:srgbClr val="FF0000"/>
                </a:solidFill>
              </a:rPr>
              <a:t>Also</a:t>
            </a:r>
            <a:r>
              <a:rPr lang="nl-NL" sz="1200" b="1" dirty="0" smtClean="0">
                <a:solidFill>
                  <a:srgbClr val="FF0000"/>
                </a:solidFill>
              </a:rPr>
              <a:t>, </a:t>
            </a:r>
            <a:r>
              <a:rPr lang="nl-NL" sz="1200" b="1" dirty="0" err="1" smtClean="0">
                <a:solidFill>
                  <a:srgbClr val="FF0000"/>
                </a:solidFill>
              </a:rPr>
              <a:t>this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example</a:t>
            </a:r>
            <a:r>
              <a:rPr lang="nl-NL" sz="1200" b="1" dirty="0" smtClean="0">
                <a:solidFill>
                  <a:srgbClr val="FF0000"/>
                </a:solidFill>
              </a:rPr>
              <a:t> shows </a:t>
            </a:r>
            <a:r>
              <a:rPr lang="nl-NL" sz="1200" b="1" dirty="0" err="1" smtClean="0">
                <a:solidFill>
                  <a:srgbClr val="FF0000"/>
                </a:solidFill>
              </a:rPr>
              <a:t>that</a:t>
            </a:r>
            <a:r>
              <a:rPr lang="nl-NL" sz="1200" b="1" dirty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often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technology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to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be</a:t>
            </a:r>
            <a:r>
              <a:rPr lang="nl-NL" sz="1200" b="1" dirty="0" smtClean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effective</a:t>
            </a:r>
            <a:r>
              <a:rPr lang="nl-NL" sz="1200" b="1" dirty="0">
                <a:solidFill>
                  <a:srgbClr val="FF0000"/>
                </a:solidFill>
              </a:rPr>
              <a:t> </a:t>
            </a:r>
            <a:r>
              <a:rPr lang="nl-NL" sz="1200" b="1" dirty="0" err="1" smtClean="0">
                <a:solidFill>
                  <a:srgbClr val="FF0000"/>
                </a:solidFill>
              </a:rPr>
              <a:t>needs</a:t>
            </a:r>
            <a:r>
              <a:rPr lang="nl-NL" sz="1200" b="1" dirty="0" smtClean="0">
                <a:solidFill>
                  <a:srgbClr val="FF0000"/>
                </a:solidFill>
              </a:rPr>
              <a:t> more data, </a:t>
            </a:r>
            <a:r>
              <a:rPr lang="nl-NL" sz="1200" b="1" dirty="0" err="1" smtClean="0">
                <a:solidFill>
                  <a:srgbClr val="FF0000"/>
                </a:solidFill>
              </a:rPr>
              <a:t>which</a:t>
            </a:r>
            <a:r>
              <a:rPr lang="nl-NL" sz="1200" b="1" dirty="0" smtClean="0">
                <a:solidFill>
                  <a:srgbClr val="FF0000"/>
                </a:solidFill>
              </a:rPr>
              <a:t> is </a:t>
            </a:r>
            <a:r>
              <a:rPr lang="nl-NL" sz="1200" b="1" dirty="0" err="1" smtClean="0">
                <a:solidFill>
                  <a:srgbClr val="FF0000"/>
                </a:solidFill>
              </a:rPr>
              <a:t>very</a:t>
            </a:r>
            <a:r>
              <a:rPr lang="nl-NL" sz="1200" b="1" dirty="0" smtClean="0">
                <a:solidFill>
                  <a:srgbClr val="FF0000"/>
                </a:solidFill>
              </a:rPr>
              <a:t> complex in </a:t>
            </a:r>
            <a:r>
              <a:rPr lang="nl-NL" sz="1200" b="1" dirty="0" err="1" smtClean="0">
                <a:solidFill>
                  <a:srgbClr val="FF0000"/>
                </a:solidFill>
              </a:rPr>
              <a:t>the</a:t>
            </a:r>
            <a:r>
              <a:rPr lang="nl-NL" sz="1200" b="1" dirty="0" smtClean="0">
                <a:solidFill>
                  <a:srgbClr val="FF0000"/>
                </a:solidFill>
              </a:rPr>
              <a:t> privacy </a:t>
            </a:r>
            <a:r>
              <a:rPr lang="nl-NL" sz="1200" b="1" dirty="0" err="1" smtClean="0">
                <a:solidFill>
                  <a:srgbClr val="FF0000"/>
                </a:solidFill>
              </a:rPr>
              <a:t>debate</a:t>
            </a:r>
            <a:r>
              <a:rPr lang="nl-NL" sz="1200" b="1" dirty="0" smtClean="0">
                <a:solidFill>
                  <a:srgbClr val="FF0000"/>
                </a:solidFill>
              </a:rPr>
              <a:t>.</a:t>
            </a:r>
            <a:endParaRPr lang="nl-NL" sz="1200" dirty="0" smtClean="0">
              <a:solidFill>
                <a:srgbClr val="FF0000"/>
              </a:solidFill>
            </a:endParaRPr>
          </a:p>
          <a:p>
            <a:endParaRPr lang="nl-NL" sz="1200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22830" y="6525344"/>
            <a:ext cx="55290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www.technofilosofie.com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www.tict.io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crashcourse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creative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commons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question -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answered</a:t>
            </a:r>
            <a:endParaRPr lang="nl-NL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105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48593095C1654DA4997CE0770D9E91" ma:contentTypeVersion="13" ma:contentTypeDescription="Een nieuw document maken." ma:contentTypeScope="" ma:versionID="5954f73a0492fcaefa342d636eff8cb7">
  <xsd:schema xmlns:xsd="http://www.w3.org/2001/XMLSchema" xmlns:xs="http://www.w3.org/2001/XMLSchema" xmlns:p="http://schemas.microsoft.com/office/2006/metadata/properties" xmlns:ns3="852e8b83-8e9e-40fe-9fd9-36cf8f6e7948" xmlns:ns4="d93d85b9-a7bd-41d8-b658-d14db5592d57" targetNamespace="http://schemas.microsoft.com/office/2006/metadata/properties" ma:root="true" ma:fieldsID="6d5d0cb1844f105b0d0f860f0b9b5706" ns3:_="" ns4:_="">
    <xsd:import namespace="852e8b83-8e9e-40fe-9fd9-36cf8f6e7948"/>
    <xsd:import namespace="d93d85b9-a7bd-41d8-b658-d14db5592d5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e8b83-8e9e-40fe-9fd9-36cf8f6e79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d85b9-a7bd-41d8-b658-d14db5592d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260486-3C98-4E02-B9D8-9A81542C0E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2e8b83-8e9e-40fe-9fd9-36cf8f6e7948"/>
    <ds:schemaRef ds:uri="d93d85b9-a7bd-41d8-b658-d14db5592d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105AB0-2A84-4F6E-BA0F-48F5BB5015C5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852e8b83-8e9e-40fe-9fd9-36cf8f6e7948"/>
    <ds:schemaRef ds:uri="http://purl.org/dc/terms/"/>
    <ds:schemaRef ds:uri="http://schemas.microsoft.com/office/infopath/2007/PartnerControls"/>
    <ds:schemaRef ds:uri="d93d85b9-a7bd-41d8-b658-d14db5592d5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0DD8713-E5C1-4A3F-9577-0B4ACCD4E2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599</Words>
  <Application>Microsoft Office PowerPoint</Application>
  <PresentationFormat>Diavoorstelling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Calibri</vt:lpstr>
      <vt:lpstr>Kantoorthema</vt:lpstr>
      <vt:lpstr>PowerPoint-presentatie</vt:lpstr>
      <vt:lpstr>PowerPoint-presentatie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Vorst,Rens M.C.M. van der</dc:creator>
  <cp:lastModifiedBy>Vorst,Rens M.C.M. van der</cp:lastModifiedBy>
  <cp:revision>10</cp:revision>
  <dcterms:created xsi:type="dcterms:W3CDTF">2020-04-29T09:55:15Z</dcterms:created>
  <dcterms:modified xsi:type="dcterms:W3CDTF">2020-10-02T07:49:16Z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0x0101005D48593095C1654DA4997CE0770D9E91</vt:lpwstr>
  </property>
</Properties>
</file>