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30" r:id="rId5"/>
    <p:sldId id="331" r:id="rId6"/>
    <p:sldId id="332" r:id="rId7"/>
    <p:sldId id="333" r:id="rId8"/>
    <p:sldId id="335" r:id="rId9"/>
    <p:sldId id="334" r:id="rId10"/>
    <p:sldId id="337" r:id="rId11"/>
    <p:sldId id="32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FF3399"/>
    <a:srgbClr val="17219D"/>
    <a:srgbClr val="161DA2"/>
    <a:srgbClr val="EAEDDC"/>
    <a:srgbClr val="23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94" autoAdjust="0"/>
  </p:normalViewPr>
  <p:slideViewPr>
    <p:cSldViewPr snapToGrid="0">
      <p:cViewPr varScale="1">
        <p:scale>
          <a:sx n="61" d="100"/>
          <a:sy n="61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5DCE-2585-4645-B0F3-1B3516D6EE2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2EBC-F3AC-48D3-AC00-E6B0E7BF4E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9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Learning </a:t>
            </a:r>
            <a:r>
              <a:rPr lang="nl-NL" dirty="0" err="1" smtClean="0"/>
              <a:t>outcomes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en-US" b="1" dirty="0" smtClean="0"/>
              <a:t>understand</a:t>
            </a:r>
            <a:r>
              <a:rPr lang="en-US" dirty="0" smtClean="0"/>
              <a:t> why inclusivity and accessibility is important;</a:t>
            </a:r>
          </a:p>
          <a:p>
            <a:r>
              <a:rPr lang="en-US" b="1" dirty="0" smtClean="0"/>
              <a:t>have a first idea</a:t>
            </a:r>
            <a:r>
              <a:rPr lang="en-US" dirty="0" smtClean="0"/>
              <a:t> about technology that discriminates;</a:t>
            </a:r>
          </a:p>
          <a:p>
            <a:r>
              <a:rPr lang="en-US" b="1" dirty="0" smtClean="0"/>
              <a:t>understand</a:t>
            </a:r>
            <a:r>
              <a:rPr lang="en-US" dirty="0" smtClean="0"/>
              <a:t> the risks of racially biased technology;</a:t>
            </a:r>
          </a:p>
          <a:p>
            <a:r>
              <a:rPr lang="en-US" b="1" dirty="0" smtClean="0"/>
              <a:t>be aware</a:t>
            </a:r>
            <a:r>
              <a:rPr lang="en-US" dirty="0" smtClean="0"/>
              <a:t> of gender biased technology;</a:t>
            </a:r>
          </a:p>
          <a:p>
            <a:r>
              <a:rPr lang="en-US" b="1" dirty="0" smtClean="0"/>
              <a:t>know a lot more</a:t>
            </a:r>
            <a:r>
              <a:rPr lang="en-US" dirty="0" smtClean="0"/>
              <a:t> about the importance of diverse teams.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71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Picture from Hanna</a:t>
            </a:r>
            <a:r>
              <a:rPr lang="nl-NL" baseline="0" dirty="0" smtClean="0"/>
              <a:t> Barbera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4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Picture 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Nautilius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Picture 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coded</a:t>
            </a:r>
            <a:r>
              <a:rPr lang="nl-NL" baseline="0" dirty="0" smtClean="0"/>
              <a:t> bias,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documentary</a:t>
            </a:r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70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r>
              <a:rPr lang="en-US" b="1" dirty="0" smtClean="0"/>
              <a:t>Technology can be racist;</a:t>
            </a:r>
          </a:p>
          <a:p>
            <a:r>
              <a:rPr lang="en-US" b="1" dirty="0" smtClean="0"/>
              <a:t>This can be by design (because it was the product of a racist system/trained on racist data);</a:t>
            </a:r>
          </a:p>
          <a:p>
            <a:r>
              <a:rPr lang="en-US" b="1" dirty="0" smtClean="0"/>
              <a:t>This can be my 'mistake' (because there was insufficient awareness of the possibility that it could be racist);</a:t>
            </a:r>
          </a:p>
          <a:p>
            <a:r>
              <a:rPr lang="en-US" b="1" dirty="0" smtClean="0"/>
              <a:t>Being aware of the potential impact of technology on certain parts of the population is therefore very important.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553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Picture</a:t>
            </a:r>
            <a:r>
              <a:rPr lang="nl-NL" baseline="0" dirty="0" smtClean="0"/>
              <a:t> from Lynch on </a:t>
            </a:r>
            <a:r>
              <a:rPr lang="nl-NL" baseline="0" dirty="0" err="1" smtClean="0"/>
              <a:t>ToonPool</a:t>
            </a:r>
            <a:r>
              <a:rPr lang="nl-NL" baseline="0" dirty="0" smtClean="0"/>
              <a:t>.</a:t>
            </a:r>
            <a:endParaRPr lang="nl-NL" dirty="0" smtClean="0"/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baseline="0" dirty="0" smtClean="0"/>
              <a:t> from gender bias in technology:</a:t>
            </a:r>
            <a:br>
              <a:rPr lang="en-US" b="1" baseline="0" dirty="0" smtClean="0"/>
            </a:br>
            <a:endParaRPr lang="en-US" b="1" dirty="0" smtClean="0"/>
          </a:p>
          <a:p>
            <a:r>
              <a:rPr lang="en-US" b="1" dirty="0" smtClean="0"/>
              <a:t>Technology is often designed by men for men; </a:t>
            </a:r>
          </a:p>
          <a:p>
            <a:r>
              <a:rPr lang="en-US" b="1" dirty="0" smtClean="0"/>
              <a:t>Technology not designed for women can even have lethal consequences; </a:t>
            </a:r>
          </a:p>
          <a:p>
            <a:r>
              <a:rPr lang="en-US" b="1" dirty="0" smtClean="0"/>
              <a:t>It also explains why women often feel cold in the office.  </a:t>
            </a:r>
          </a:p>
          <a:p>
            <a:r>
              <a:rPr lang="en-US" b="1" dirty="0" smtClean="0"/>
              <a:t>AI often is trained with gender biased data, so is likely to be gender biased as a result.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79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www.tict.io/course-six. 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Picture</a:t>
            </a:r>
            <a:r>
              <a:rPr lang="nl-NL" baseline="0" dirty="0" smtClean="0"/>
              <a:t> from EASPORTS</a:t>
            </a:r>
          </a:p>
          <a:p>
            <a:endParaRPr lang="nl-NL" baseline="0" dirty="0" smtClean="0"/>
          </a:p>
          <a:p>
            <a:r>
              <a:rPr lang="nl-NL" baseline="0" dirty="0" smtClean="0"/>
              <a:t>Take </a:t>
            </a:r>
            <a:r>
              <a:rPr lang="nl-NL" baseline="0" dirty="0" err="1" smtClean="0"/>
              <a:t>aways</a:t>
            </a:r>
            <a:r>
              <a:rPr lang="nl-NL" baseline="0" dirty="0" smtClean="0"/>
              <a:t>:</a:t>
            </a:r>
          </a:p>
          <a:p>
            <a:endParaRPr lang="nl-NL" baseline="0" dirty="0" smtClean="0"/>
          </a:p>
          <a:p>
            <a:r>
              <a:rPr lang="en-US" b="1" dirty="0" smtClean="0"/>
              <a:t>Diversity is still a problem in Big Tech; </a:t>
            </a:r>
          </a:p>
          <a:p>
            <a:r>
              <a:rPr lang="en-US" b="1" dirty="0" err="1" smtClean="0"/>
              <a:t>However,things</a:t>
            </a:r>
            <a:r>
              <a:rPr lang="en-US" b="1" dirty="0" smtClean="0"/>
              <a:t> are changing; </a:t>
            </a:r>
          </a:p>
          <a:p>
            <a:r>
              <a:rPr lang="en-US" b="1" dirty="0" smtClean="0"/>
              <a:t>A practical reason is that diverse teams can make you money;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71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25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9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0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00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3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3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D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505E-2C5A-473C-9D0B-BE86567C6513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11109816" y="5301208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Rens 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der Vorst</a:t>
            </a:r>
            <a:endParaRPr lang="nl-NL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6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729" y="6320338"/>
            <a:ext cx="962521" cy="333030"/>
          </a:xfrm>
          <a:prstGeom prst="rect">
            <a:avLst/>
          </a:prstGeom>
        </p:spPr>
      </p:pic>
      <p:grpSp>
        <p:nvGrpSpPr>
          <p:cNvPr id="10" name="Groep 9"/>
          <p:cNvGrpSpPr/>
          <p:nvPr userDrawn="1"/>
        </p:nvGrpSpPr>
        <p:grpSpPr>
          <a:xfrm>
            <a:off x="10973048" y="0"/>
            <a:ext cx="1315638" cy="6858594"/>
            <a:chOff x="8155168" y="-594"/>
            <a:chExt cx="981541" cy="6858594"/>
          </a:xfrm>
        </p:grpSpPr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8155168" y="-594"/>
              <a:ext cx="981541" cy="6858594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 userDrawn="1"/>
          </p:nvSpPr>
          <p:spPr>
            <a:xfrm>
              <a:off x="8417534" y="255960"/>
              <a:ext cx="459238" cy="2092304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WWW.TICT.IO</a:t>
              </a:r>
              <a:endPara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kstvak 13"/>
            <p:cNvSpPr txBox="1"/>
            <p:nvPr userDrawn="1"/>
          </p:nvSpPr>
          <p:spPr>
            <a:xfrm>
              <a:off x="8217118" y="5300614"/>
              <a:ext cx="832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CRASHCOURSE</a:t>
              </a:r>
            </a:p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SIX</a:t>
              </a:r>
              <a:endPara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hoek 14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INCLUSIVITY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ACCESSIBILITY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2054" name="Picture 6" descr="Tekenfilmserie The Jetsons terug als sitcom' | NU - Het laatste nieuws het  eerst op NU.n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9" y="229859"/>
            <a:ext cx="5056742" cy="28444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551654" y="3854281"/>
            <a:ext cx="35621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>
                <a:latin typeface="Brushed" panose="00000400000000000000" pitchFamily="2" charset="0"/>
              </a:rPr>
              <a:t>ACCESSIBILITY TO </a:t>
            </a:r>
            <a:br>
              <a:rPr lang="nl-NL" sz="3200" dirty="0" smtClean="0">
                <a:latin typeface="Brushed" panose="00000400000000000000" pitchFamily="2" charset="0"/>
              </a:rPr>
            </a:br>
            <a:r>
              <a:rPr lang="nl-NL" sz="3200" dirty="0" smtClean="0">
                <a:latin typeface="Brushed" panose="00000400000000000000" pitchFamily="2" charset="0"/>
              </a:rPr>
              <a:t>TECHNOLOGY</a:t>
            </a:r>
          </a:p>
          <a:p>
            <a:pPr algn="ctr"/>
            <a:r>
              <a:rPr lang="nl-NL" sz="3200" dirty="0" smtClean="0">
                <a:latin typeface="Brushed" panose="00000400000000000000" pitchFamily="2" charset="0"/>
              </a:rPr>
              <a:t>CAN CREATE </a:t>
            </a:r>
            <a:br>
              <a:rPr lang="nl-NL" sz="3200" dirty="0" smtClean="0">
                <a:latin typeface="Brushed" panose="00000400000000000000" pitchFamily="2" charset="0"/>
              </a:rPr>
            </a:br>
            <a:r>
              <a:rPr lang="nl-NL" sz="3200" dirty="0" smtClean="0">
                <a:latin typeface="Brushed" panose="00000400000000000000" pitchFamily="2" charset="0"/>
              </a:rPr>
              <a:t>INEQUALITY</a:t>
            </a:r>
            <a:endParaRPr lang="nl-NL" sz="32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HUMAN BIAS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80040" y="4643286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>
                <a:latin typeface="Brushed" panose="00000400000000000000" pitchFamily="2" charset="0"/>
              </a:rPr>
              <a:t>HUNGRY JUDGES</a:t>
            </a:r>
            <a:endParaRPr lang="nl-NL" sz="3200" dirty="0">
              <a:latin typeface="Brushed" panose="00000400000000000000" pitchFamily="2" charset="0"/>
            </a:endParaRPr>
          </a:p>
        </p:txBody>
      </p:sp>
      <p:pic>
        <p:nvPicPr>
          <p:cNvPr id="3074" name="Picture 2" descr="Impossibly Hungry Judges - Facts So Romantic - Nautil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64" y="153823"/>
            <a:ext cx="4876800" cy="40290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5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CODED BIAS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098" name="Picture 2" descr="Coded Bias (2020) - Filmaffin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4" y="228421"/>
            <a:ext cx="4067539" cy="510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9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CODED BIAS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(PLATFORMS)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6" name="Ovaal 5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0" name="Hart 9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5-puntige ster 10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Draaiende pijl 11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7" name="Hart 16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5-puntige ster 17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Draaiende pijl 18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54701" y="1363331"/>
            <a:ext cx="312457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800" dirty="0" smtClean="0">
                <a:latin typeface="Brushed" panose="00000400000000000000" pitchFamily="2" charset="0"/>
              </a:rPr>
              <a:t>NOIR </a:t>
            </a:r>
          </a:p>
          <a:p>
            <a:pPr algn="ctr"/>
            <a:r>
              <a:rPr lang="nl-NL" sz="8800" dirty="0" smtClean="0">
                <a:latin typeface="Brushed" panose="00000400000000000000" pitchFamily="2" charset="0"/>
              </a:rPr>
              <a:t>BNB</a:t>
            </a:r>
            <a:endParaRPr lang="nl-NL" sz="88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9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GENDER</a:t>
            </a: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 BIAS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5122" name="Picture 2" descr="Viagra By toons | Love Cartoon | TOONP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4" y="157655"/>
            <a:ext cx="4743450" cy="47625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1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MORE DIVERSITY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MORE MONEY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7170" name="Picture 2" descr="How female characters in FIFA led to a diversity movement at EA |  VentureBe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7" y="169587"/>
            <a:ext cx="5176859" cy="287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85979" y="376496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LINKEDIN.COM/RENSVANDERVORST</a:t>
            </a:r>
            <a:endParaRPr lang="nl-NL" sz="2400" b="1" dirty="0"/>
          </a:p>
        </p:txBody>
      </p:sp>
      <p:sp>
        <p:nvSpPr>
          <p:cNvPr id="25" name="Rechthoek 24"/>
          <p:cNvSpPr/>
          <p:nvPr/>
        </p:nvSpPr>
        <p:spPr>
          <a:xfrm>
            <a:off x="185979" y="1258624"/>
            <a:ext cx="5114442" cy="692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TECHNOFILOSOFIE.COM</a:t>
            </a:r>
            <a:endParaRPr lang="nl-NL" sz="2400" b="1" dirty="0"/>
          </a:p>
        </p:txBody>
      </p:sp>
      <p:sp>
        <p:nvSpPr>
          <p:cNvPr id="26" name="Rechthoek 25"/>
          <p:cNvSpPr/>
          <p:nvPr/>
        </p:nvSpPr>
        <p:spPr>
          <a:xfrm>
            <a:off x="185979" y="2140752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WWW.TICT.IO</a:t>
            </a:r>
            <a:endParaRPr lang="nl-NL" sz="2400" b="1" dirty="0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24" y="3034749"/>
            <a:ext cx="2231292" cy="34433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1" r="47768"/>
          <a:stretch/>
        </p:blipFill>
        <p:spPr>
          <a:xfrm>
            <a:off x="5997775" y="100406"/>
            <a:ext cx="3850830" cy="53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D2679B-369E-4D80-9371-86F853D1F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3AD811-3FA1-4A9D-9673-ECD021B80E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6F57C0-BC65-457F-BC9F-61CD42AFAF06}">
  <ds:schemaRefs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Breedbeeld</PresentationFormat>
  <Paragraphs>118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Bahnschrift</vt:lpstr>
      <vt:lpstr>Brushed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147</cp:revision>
  <dcterms:created xsi:type="dcterms:W3CDTF">2020-03-25T12:56:11Z</dcterms:created>
  <dcterms:modified xsi:type="dcterms:W3CDTF">2020-11-11T10:50:03Z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