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27-10-2020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2830" y="66420"/>
            <a:ext cx="8913666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CRASHCOURSE SEVEN – TRANSPARENCY</a:t>
            </a:r>
            <a:endParaRPr lang="nl-N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98" y="472727"/>
            <a:ext cx="9033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READ THIS BUSINESS CASE FOR AN AI – SOLUTION. NEXT ARGUE, IN YOUR OWN WORDS, WHY THIS IS A GOOD OR BAD IDEA AND IF THE CITY SHOULD OR SHOULD NOT IMPLEMENT THE AI?</a:t>
            </a:r>
            <a:endParaRPr lang="nl-N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2830" y="6525344"/>
            <a:ext cx="4828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five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excercise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22830" y="1043850"/>
            <a:ext cx="8929324" cy="2889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/>
              <a:t>IT IS 2023, </a:t>
            </a:r>
            <a:r>
              <a:rPr lang="en-US" sz="1400" b="1" dirty="0" smtClean="0"/>
              <a:t>THE CITY OF EINDHOVEN </a:t>
            </a:r>
            <a:r>
              <a:rPr lang="en-US" sz="1400" b="1" dirty="0"/>
              <a:t>HAS DECIDED TO CONTROL THE ALLOCATION OF RENTAL PROPERTIES THROUGH A NEUROLOGICAL NETWORK PROGRAM. ON THE BASIS OF DATA, OF AN INTERVIEW WITH CAMERA IMAGES AND OF A NUMBER OF QUESTIONNAIRES, THE SYSTEM DECIDES WHETHER YOU </a:t>
            </a:r>
            <a:r>
              <a:rPr lang="en-US" sz="1400" b="1" dirty="0" smtClean="0"/>
              <a:t>WILL BE APPOINTED A RENTAL PROPERTY (A HOUSE). </a:t>
            </a:r>
            <a:r>
              <a:rPr lang="en-US" sz="1400" b="1" dirty="0"/>
              <a:t>AN EXPLANATION CANNOT BE </a:t>
            </a:r>
            <a:r>
              <a:rPr lang="en-US" sz="1400" b="1" dirty="0" smtClean="0"/>
              <a:t>GIVEN. THE CITY </a:t>
            </a:r>
            <a:r>
              <a:rPr lang="en-US" sz="1400" b="1" dirty="0"/>
              <a:t>IS VERY ENTHUSIASTIC, BECAUSE:</a:t>
            </a:r>
            <a:br>
              <a:rPr lang="en-US" sz="1400" b="1" dirty="0"/>
            </a:b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APPLICATION PROCES IS EXPECTED TO GO FROM 6 MONTHS TO ONE DAY;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IT IS EXPECTED TO SAVE </a:t>
            </a:r>
            <a:r>
              <a:rPr lang="en-US" sz="1400" b="1" dirty="0"/>
              <a:t>2.5 MILLION EUROS;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</a:t>
            </a:r>
            <a:r>
              <a:rPr lang="en-US" sz="1400" b="1" dirty="0"/>
              <a:t>SYSTEM </a:t>
            </a:r>
            <a:r>
              <a:rPr lang="en-US" sz="1400" b="1" dirty="0" smtClean="0"/>
              <a:t>WILL BE </a:t>
            </a:r>
            <a:r>
              <a:rPr lang="en-US" sz="1400" b="1" dirty="0"/>
              <a:t>95% </a:t>
            </a:r>
            <a:r>
              <a:rPr lang="en-US" sz="1400" b="1" dirty="0" smtClean="0"/>
              <a:t>ACCURATE. WRONG ALLOCATIONS ARE DOWN. LESS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SYSTEM WILL USE DATA TO IMPROVE ALL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THERE WILL BE </a:t>
            </a:r>
            <a:r>
              <a:rPr lang="en-US" sz="1400" b="1" dirty="0"/>
              <a:t>A COMPLAINT PROCEDURE FOR PEOPLE WHO ARE REJECTED</a:t>
            </a:r>
            <a:r>
              <a:rPr lang="en-US" sz="1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r>
              <a:rPr lang="en-US" sz="1400" b="1" dirty="0" smtClean="0"/>
              <a:t>SHOULD EINDHOVEN IMPLEMENT THE SYSTEM?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15001" y="4005064"/>
            <a:ext cx="8929324" cy="21474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(in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):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4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2830" y="66420"/>
            <a:ext cx="8913666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CRASHCOURSE SEVEN – TRANSPARENCY</a:t>
            </a:r>
            <a:endParaRPr lang="nl-N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98" y="472727"/>
            <a:ext cx="9033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READ THIS BUSINESS CASE FOR AN AI – SOLUTION. NEXT ARGUE, IN YOUR OWN WORDS, WHY THIS IS A GOOD OR BAD IDEA AND IF THE CITY SHOULD OR SHOULD NOT IMPLEMENT THE AI?</a:t>
            </a:r>
            <a:endParaRPr lang="nl-N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2830" y="6525344"/>
            <a:ext cx="5472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five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excercise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Answered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22830" y="1043850"/>
            <a:ext cx="8929324" cy="2457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dirty="0"/>
              <a:t>IT IS 2023, </a:t>
            </a:r>
            <a:r>
              <a:rPr lang="en-US" sz="1200" b="1" dirty="0" smtClean="0"/>
              <a:t>THE CITY OF EINDHOVEN </a:t>
            </a:r>
            <a:r>
              <a:rPr lang="en-US" sz="1200" b="1" dirty="0"/>
              <a:t>HAS DECIDED TO CONTROL THE ALLOCATION OF RENTAL PROPERTIES THROUGH A NEUROLOGICAL NETWORK PROGRAM. ON THE BASIS OF DATA, OF AN INTERVIEW WITH CAMERA IMAGES AND OF A NUMBER OF QUESTIONNAIRES, THE SYSTEM DECIDES WHETHER YOU </a:t>
            </a:r>
            <a:r>
              <a:rPr lang="en-US" sz="1200" b="1" dirty="0" smtClean="0"/>
              <a:t>WILL BE APPOINTED A RENTAL PROPERTY (A HOUSE). </a:t>
            </a:r>
            <a:r>
              <a:rPr lang="en-US" sz="1200" b="1" dirty="0"/>
              <a:t>AN EXPLANATION CANNOT BE </a:t>
            </a:r>
            <a:r>
              <a:rPr lang="en-US" sz="1200" b="1" dirty="0" smtClean="0"/>
              <a:t>GIVEN. THE CITY </a:t>
            </a:r>
            <a:r>
              <a:rPr lang="en-US" sz="1200" b="1" dirty="0"/>
              <a:t>IS VERY ENTHUSIASTIC, BECAUSE:</a:t>
            </a:r>
            <a:br>
              <a:rPr lang="en-US" sz="1200" b="1" dirty="0"/>
            </a:br>
            <a:endParaRPr lang="en-U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THE APPLICATION PROCES IS EXPECTED TO GO FROM 6 MONTHS TO ONE DAY;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IT IS EXPECTED TO SAVE </a:t>
            </a:r>
            <a:r>
              <a:rPr lang="en-US" sz="1200" b="1" dirty="0"/>
              <a:t>2.5 MILLION EUROS;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THE </a:t>
            </a:r>
            <a:r>
              <a:rPr lang="en-US" sz="1200" b="1" dirty="0"/>
              <a:t>SYSTEM </a:t>
            </a:r>
            <a:r>
              <a:rPr lang="en-US" sz="1200" b="1" dirty="0" smtClean="0"/>
              <a:t>WILL BE </a:t>
            </a:r>
            <a:r>
              <a:rPr lang="en-US" sz="1200" b="1" dirty="0"/>
              <a:t>95% </a:t>
            </a:r>
            <a:r>
              <a:rPr lang="en-US" sz="1200" b="1" dirty="0" smtClean="0"/>
              <a:t>ACCURATE. WRONG ALLOCATIONS ARE DOWN. LESS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THE SYSTEM WILL USE DATA TO IMPROVE ALL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THERE WILL BE </a:t>
            </a:r>
            <a:r>
              <a:rPr lang="en-US" sz="1200" b="1" dirty="0"/>
              <a:t>A COMPLAINT PROCEDURE FOR PEOPLE WHO ARE REJECTED</a:t>
            </a:r>
            <a:r>
              <a:rPr lang="en-US" sz="12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r>
              <a:rPr lang="en-US" sz="1200" b="1" dirty="0" smtClean="0"/>
              <a:t>SHOULD EINDHOVEN IMPLEMENT THE SYSTEM?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15001" y="3573017"/>
            <a:ext cx="8929324" cy="26715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>
                <a:solidFill>
                  <a:schemeClr val="tx1"/>
                </a:solidFill>
              </a:rPr>
              <a:t>At first </a:t>
            </a:r>
            <a:r>
              <a:rPr lang="nl-NL" sz="1400" b="1" dirty="0" err="1" smtClean="0">
                <a:solidFill>
                  <a:schemeClr val="tx1"/>
                </a:solidFill>
              </a:rPr>
              <a:t>sight</a:t>
            </a:r>
            <a:r>
              <a:rPr lang="nl-NL" sz="1400" b="1" dirty="0" smtClean="0">
                <a:solidFill>
                  <a:schemeClr val="tx1"/>
                </a:solidFill>
              </a:rPr>
              <a:t>, </a:t>
            </a:r>
            <a:r>
              <a:rPr lang="nl-NL" sz="1400" b="1" dirty="0" err="1" smtClean="0">
                <a:solidFill>
                  <a:schemeClr val="tx1"/>
                </a:solidFill>
              </a:rPr>
              <a:t>this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may</a:t>
            </a:r>
            <a:r>
              <a:rPr lang="nl-NL" sz="1400" b="1" dirty="0" smtClean="0">
                <a:solidFill>
                  <a:schemeClr val="tx1"/>
                </a:solidFill>
              </a:rPr>
              <a:t> sound like a </a:t>
            </a:r>
            <a:r>
              <a:rPr lang="nl-NL" sz="1400" b="1" dirty="0" err="1" smtClean="0">
                <a:solidFill>
                  <a:schemeClr val="tx1"/>
                </a:solidFill>
              </a:rPr>
              <a:t>good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idea</a:t>
            </a:r>
            <a:r>
              <a:rPr lang="nl-NL" sz="1400" b="1" dirty="0" smtClean="0">
                <a:solidFill>
                  <a:schemeClr val="tx1"/>
                </a:solidFill>
              </a:rPr>
              <a:t>, but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information </a:t>
            </a:r>
            <a:r>
              <a:rPr lang="nl-NL" sz="1400" b="1" dirty="0" err="1" smtClean="0">
                <a:solidFill>
                  <a:schemeClr val="tx1"/>
                </a:solidFill>
              </a:rPr>
              <a:t>above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only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states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that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system is 95% accurate. </a:t>
            </a:r>
            <a:r>
              <a:rPr lang="nl-NL" sz="1400" b="1" dirty="0" err="1" smtClean="0">
                <a:solidFill>
                  <a:schemeClr val="tx1"/>
                </a:solidFill>
              </a:rPr>
              <a:t>Maybe</a:t>
            </a:r>
            <a:r>
              <a:rPr lang="nl-NL" sz="1400" b="1" dirty="0" smtClean="0">
                <a:solidFill>
                  <a:schemeClr val="tx1"/>
                </a:solidFill>
              </a:rPr>
              <a:t> 75% of </a:t>
            </a:r>
            <a:r>
              <a:rPr lang="nl-NL" sz="1400" b="1" dirty="0" err="1" smtClean="0">
                <a:solidFill>
                  <a:schemeClr val="tx1"/>
                </a:solidFill>
              </a:rPr>
              <a:t>applicants</a:t>
            </a:r>
            <a:r>
              <a:rPr lang="nl-NL" sz="1400" b="1" dirty="0" smtClean="0">
                <a:solidFill>
                  <a:schemeClr val="tx1"/>
                </a:solidFill>
              </a:rPr>
              <a:t> is </a:t>
            </a:r>
            <a:r>
              <a:rPr lang="nl-NL" sz="1400" b="1" dirty="0" err="1" smtClean="0">
                <a:solidFill>
                  <a:schemeClr val="tx1"/>
                </a:solidFill>
              </a:rPr>
              <a:t>denied</a:t>
            </a:r>
            <a:r>
              <a:rPr lang="nl-NL" sz="1400" b="1" dirty="0" smtClean="0">
                <a:solidFill>
                  <a:schemeClr val="tx1"/>
                </a:solidFill>
              </a:rPr>
              <a:t>. </a:t>
            </a:r>
            <a:r>
              <a:rPr lang="nl-NL" sz="1400" b="1" dirty="0" err="1" smtClean="0">
                <a:solidFill>
                  <a:schemeClr val="tx1"/>
                </a:solidFill>
              </a:rPr>
              <a:t>This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will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mean</a:t>
            </a:r>
            <a:r>
              <a:rPr lang="nl-NL" sz="1400" b="1" dirty="0" smtClean="0">
                <a:solidFill>
                  <a:schemeClr val="tx1"/>
                </a:solidFill>
              </a:rPr>
              <a:t> a lot of </a:t>
            </a:r>
            <a:r>
              <a:rPr lang="nl-NL" sz="1400" b="1" dirty="0" err="1" smtClean="0">
                <a:solidFill>
                  <a:schemeClr val="tx1"/>
                </a:solidFill>
              </a:rPr>
              <a:t>complaints</a:t>
            </a:r>
            <a:r>
              <a:rPr lang="nl-NL" sz="1400" b="1" dirty="0" smtClean="0">
                <a:solidFill>
                  <a:schemeClr val="tx1"/>
                </a:solidFill>
              </a:rPr>
              <a:t>, </a:t>
            </a:r>
            <a:r>
              <a:rPr lang="nl-NL" sz="1400" b="1" dirty="0" err="1" smtClean="0">
                <a:solidFill>
                  <a:schemeClr val="tx1"/>
                </a:solidFill>
              </a:rPr>
              <a:t>which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will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mean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less</a:t>
            </a:r>
            <a:r>
              <a:rPr lang="nl-NL" sz="1400" b="1" dirty="0" smtClean="0">
                <a:solidFill>
                  <a:schemeClr val="tx1"/>
                </a:solidFill>
              </a:rPr>
              <a:t> money is </a:t>
            </a:r>
            <a:r>
              <a:rPr lang="nl-NL" sz="1400" b="1" dirty="0" err="1" smtClean="0">
                <a:solidFill>
                  <a:schemeClr val="tx1"/>
                </a:solidFill>
              </a:rPr>
              <a:t>saved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and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still</a:t>
            </a:r>
            <a:r>
              <a:rPr lang="nl-NL" sz="1400" b="1" dirty="0" smtClean="0">
                <a:solidFill>
                  <a:schemeClr val="tx1"/>
                </a:solidFill>
              </a:rPr>
              <a:t> a lot of </a:t>
            </a:r>
            <a:r>
              <a:rPr lang="nl-NL" sz="1400" b="1" dirty="0" err="1" smtClean="0">
                <a:solidFill>
                  <a:schemeClr val="tx1"/>
                </a:solidFill>
              </a:rPr>
              <a:t>people</a:t>
            </a:r>
            <a:r>
              <a:rPr lang="nl-NL" sz="1400" b="1" dirty="0" smtClean="0">
                <a:solidFill>
                  <a:schemeClr val="tx1"/>
                </a:solidFill>
              </a:rPr>
              <a:t> have </a:t>
            </a:r>
            <a:r>
              <a:rPr lang="nl-NL" sz="1400" b="1" dirty="0" err="1" smtClean="0">
                <a:solidFill>
                  <a:schemeClr val="tx1"/>
                </a:solidFill>
              </a:rPr>
              <a:t>to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work</a:t>
            </a:r>
            <a:r>
              <a:rPr lang="nl-NL" sz="1400" b="1" dirty="0" smtClean="0">
                <a:solidFill>
                  <a:schemeClr val="tx1"/>
                </a:solidFill>
              </a:rPr>
              <a:t> on a slow </a:t>
            </a:r>
            <a:r>
              <a:rPr lang="nl-NL" sz="1400" b="1" dirty="0" err="1" smtClean="0">
                <a:solidFill>
                  <a:schemeClr val="tx1"/>
                </a:solidFill>
              </a:rPr>
              <a:t>application</a:t>
            </a:r>
            <a:r>
              <a:rPr lang="nl-NL" sz="1400" b="1" dirty="0" smtClean="0">
                <a:solidFill>
                  <a:schemeClr val="tx1"/>
                </a:solidFill>
              </a:rPr>
              <a:t> proces. </a:t>
            </a:r>
            <a:r>
              <a:rPr lang="nl-NL" sz="1400" b="1" dirty="0" err="1" smtClean="0">
                <a:solidFill>
                  <a:schemeClr val="tx1"/>
                </a:solidFill>
              </a:rPr>
              <a:t>Also</a:t>
            </a:r>
            <a:r>
              <a:rPr lang="nl-NL" sz="1400" b="1" dirty="0" smtClean="0">
                <a:solidFill>
                  <a:schemeClr val="tx1"/>
                </a:solidFill>
              </a:rPr>
              <a:t>, </a:t>
            </a:r>
            <a:r>
              <a:rPr lang="nl-NL" sz="1400" b="1" dirty="0" err="1" smtClean="0">
                <a:solidFill>
                  <a:schemeClr val="tx1"/>
                </a:solidFill>
              </a:rPr>
              <a:t>people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can</a:t>
            </a:r>
            <a:r>
              <a:rPr lang="nl-NL" sz="1400" b="1" dirty="0" smtClean="0">
                <a:solidFill>
                  <a:schemeClr val="tx1"/>
                </a:solidFill>
              </a:rPr>
              <a:t> start </a:t>
            </a:r>
            <a:r>
              <a:rPr lang="nl-NL" sz="1400" b="1" dirty="0" err="1" smtClean="0">
                <a:solidFill>
                  <a:schemeClr val="tx1"/>
                </a:solidFill>
              </a:rPr>
              <a:t>to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try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and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find</a:t>
            </a:r>
            <a:r>
              <a:rPr lang="nl-NL" sz="1400" b="1" dirty="0" smtClean="0">
                <a:solidFill>
                  <a:schemeClr val="tx1"/>
                </a:solidFill>
              </a:rPr>
              <a:t> out </a:t>
            </a:r>
            <a:r>
              <a:rPr lang="nl-NL" sz="1400" b="1" dirty="0" err="1" smtClean="0">
                <a:solidFill>
                  <a:schemeClr val="tx1"/>
                </a:solidFill>
              </a:rPr>
              <a:t>how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to</a:t>
            </a:r>
            <a:r>
              <a:rPr lang="nl-NL" sz="1400" b="1" dirty="0" smtClean="0">
                <a:solidFill>
                  <a:schemeClr val="tx1"/>
                </a:solidFill>
              </a:rPr>
              <a:t> game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system. </a:t>
            </a:r>
            <a:r>
              <a:rPr lang="nl-NL" sz="1400" b="1" dirty="0" err="1" smtClean="0">
                <a:solidFill>
                  <a:schemeClr val="tx1"/>
                </a:solidFill>
              </a:rPr>
              <a:t>If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you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find</a:t>
            </a:r>
            <a:r>
              <a:rPr lang="nl-NL" sz="1400" b="1" dirty="0" smtClean="0">
                <a:solidFill>
                  <a:schemeClr val="tx1"/>
                </a:solidFill>
              </a:rPr>
              <a:t> out </a:t>
            </a:r>
            <a:r>
              <a:rPr lang="nl-NL" sz="1400" b="1" dirty="0" err="1" smtClean="0">
                <a:solidFill>
                  <a:schemeClr val="tx1"/>
                </a:solidFill>
              </a:rPr>
              <a:t>where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AI is </a:t>
            </a:r>
            <a:r>
              <a:rPr lang="nl-NL" sz="1400" b="1" dirty="0" err="1" smtClean="0">
                <a:solidFill>
                  <a:schemeClr val="tx1"/>
                </a:solidFill>
              </a:rPr>
              <a:t>looking</a:t>
            </a:r>
            <a:r>
              <a:rPr lang="nl-NL" sz="1400" b="1" dirty="0" smtClean="0">
                <a:solidFill>
                  <a:schemeClr val="tx1"/>
                </a:solidFill>
              </a:rPr>
              <a:t> for, </a:t>
            </a:r>
            <a:r>
              <a:rPr lang="nl-NL" sz="1400" b="1" dirty="0" err="1" smtClean="0">
                <a:solidFill>
                  <a:schemeClr val="tx1"/>
                </a:solidFill>
              </a:rPr>
              <a:t>you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can</a:t>
            </a:r>
            <a:r>
              <a:rPr lang="nl-NL" sz="1400" b="1" dirty="0" smtClean="0">
                <a:solidFill>
                  <a:schemeClr val="tx1"/>
                </a:solidFill>
              </a:rPr>
              <a:t> cheat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process</a:t>
            </a:r>
            <a:r>
              <a:rPr lang="nl-NL" sz="1400" b="1" dirty="0" smtClean="0">
                <a:solidFill>
                  <a:schemeClr val="tx1"/>
                </a:solidFill>
              </a:rPr>
              <a:t>. </a:t>
            </a:r>
            <a:r>
              <a:rPr lang="nl-NL" sz="1400" b="1" dirty="0" err="1" smtClean="0">
                <a:solidFill>
                  <a:schemeClr val="tx1"/>
                </a:solidFill>
              </a:rPr>
              <a:t>Furthermore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AI </a:t>
            </a:r>
            <a:r>
              <a:rPr lang="nl-NL" sz="1400" b="1" dirty="0" err="1" smtClean="0">
                <a:solidFill>
                  <a:schemeClr val="tx1"/>
                </a:solidFill>
              </a:rPr>
              <a:t>will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try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to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find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shortest</a:t>
            </a:r>
            <a:r>
              <a:rPr lang="nl-NL" sz="1400" b="1" dirty="0" smtClean="0">
                <a:solidFill>
                  <a:schemeClr val="tx1"/>
                </a:solidFill>
              </a:rPr>
              <a:t> way </a:t>
            </a:r>
            <a:r>
              <a:rPr lang="nl-NL" sz="1400" b="1" dirty="0" err="1" smtClean="0">
                <a:solidFill>
                  <a:schemeClr val="tx1"/>
                </a:solidFill>
              </a:rPr>
              <a:t>to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optimize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accuracy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and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that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can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mean</a:t>
            </a:r>
            <a:r>
              <a:rPr lang="nl-NL" sz="1400" b="1" dirty="0" smtClean="0">
                <a:solidFill>
                  <a:schemeClr val="tx1"/>
                </a:solidFill>
              </a:rPr>
              <a:t>, </a:t>
            </a:r>
            <a:r>
              <a:rPr lang="nl-NL" sz="1400" b="1" dirty="0" err="1" smtClean="0">
                <a:solidFill>
                  <a:schemeClr val="tx1"/>
                </a:solidFill>
              </a:rPr>
              <a:t>denying</a:t>
            </a:r>
            <a:r>
              <a:rPr lang="nl-NL" sz="1400" b="1" dirty="0" smtClean="0">
                <a:solidFill>
                  <a:schemeClr val="tx1"/>
                </a:solidFill>
              </a:rPr>
              <a:t> as </a:t>
            </a:r>
            <a:r>
              <a:rPr lang="nl-NL" sz="1400" b="1" dirty="0" err="1" smtClean="0">
                <a:solidFill>
                  <a:schemeClr val="tx1"/>
                </a:solidFill>
              </a:rPr>
              <a:t>many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people</a:t>
            </a:r>
            <a:r>
              <a:rPr lang="nl-NL" sz="1400" b="1" dirty="0" smtClean="0">
                <a:solidFill>
                  <a:schemeClr val="tx1"/>
                </a:solidFill>
              </a:rPr>
              <a:t> as </a:t>
            </a:r>
            <a:r>
              <a:rPr lang="nl-NL" sz="1400" b="1" dirty="0" err="1" smtClean="0">
                <a:solidFill>
                  <a:schemeClr val="tx1"/>
                </a:solidFill>
              </a:rPr>
              <a:t>possible</a:t>
            </a:r>
            <a:r>
              <a:rPr lang="nl-NL" sz="1400" b="1" dirty="0" smtClean="0">
                <a:solidFill>
                  <a:schemeClr val="tx1"/>
                </a:solidFill>
              </a:rPr>
              <a:t>.</a:t>
            </a:r>
          </a:p>
          <a:p>
            <a:endParaRPr lang="nl-NL" sz="1400" b="1" dirty="0">
              <a:solidFill>
                <a:schemeClr val="tx1"/>
              </a:solidFill>
            </a:endParaRPr>
          </a:p>
          <a:p>
            <a:r>
              <a:rPr lang="nl-NL" sz="1400" b="1" dirty="0" smtClean="0">
                <a:solidFill>
                  <a:schemeClr val="tx1"/>
                </a:solidFill>
              </a:rPr>
              <a:t>But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most important issue is </a:t>
            </a:r>
            <a:r>
              <a:rPr lang="nl-NL" sz="1400" b="1" dirty="0" err="1" smtClean="0">
                <a:solidFill>
                  <a:schemeClr val="tx1"/>
                </a:solidFill>
              </a:rPr>
              <a:t>that</a:t>
            </a:r>
            <a:r>
              <a:rPr lang="nl-NL" sz="1400" b="1" dirty="0" smtClean="0">
                <a:solidFill>
                  <a:schemeClr val="tx1"/>
                </a:solidFill>
              </a:rPr>
              <a:t> a </a:t>
            </a:r>
            <a:r>
              <a:rPr lang="nl-NL" sz="1400" b="1" dirty="0" err="1" smtClean="0">
                <a:solidFill>
                  <a:schemeClr val="tx1"/>
                </a:solidFill>
              </a:rPr>
              <a:t>city</a:t>
            </a:r>
            <a:r>
              <a:rPr lang="nl-NL" sz="1400" b="1" dirty="0" smtClean="0">
                <a:solidFill>
                  <a:schemeClr val="tx1"/>
                </a:solidFill>
              </a:rPr>
              <a:t> has a different </a:t>
            </a:r>
            <a:r>
              <a:rPr lang="nl-NL" sz="1400" b="1" dirty="0" err="1" smtClean="0">
                <a:solidFill>
                  <a:schemeClr val="tx1"/>
                </a:solidFill>
              </a:rPr>
              <a:t>relationship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with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its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citizens</a:t>
            </a:r>
            <a:r>
              <a:rPr lang="nl-NL" sz="1400" b="1" dirty="0" smtClean="0">
                <a:solidFill>
                  <a:schemeClr val="tx1"/>
                </a:solidFill>
              </a:rPr>
              <a:t>. A company </a:t>
            </a:r>
            <a:r>
              <a:rPr lang="nl-NL" sz="1400" b="1" dirty="0" err="1" smtClean="0">
                <a:solidFill>
                  <a:schemeClr val="tx1"/>
                </a:solidFill>
              </a:rPr>
              <a:t>that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sells</a:t>
            </a:r>
            <a:r>
              <a:rPr lang="nl-NL" sz="1400" b="1" dirty="0" smtClean="0">
                <a:solidFill>
                  <a:schemeClr val="tx1"/>
                </a:solidFill>
              </a:rPr>
              <a:t> stuff </a:t>
            </a:r>
            <a:r>
              <a:rPr lang="nl-NL" sz="1400" b="1" dirty="0" err="1" smtClean="0">
                <a:solidFill>
                  <a:schemeClr val="tx1"/>
                </a:solidFill>
              </a:rPr>
              <a:t>can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afford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to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lose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consumers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because</a:t>
            </a:r>
            <a:r>
              <a:rPr lang="nl-NL" sz="1400" b="1" dirty="0" smtClean="0">
                <a:solidFill>
                  <a:schemeClr val="tx1"/>
                </a:solidFill>
              </a:rPr>
              <a:t> of a </a:t>
            </a:r>
            <a:r>
              <a:rPr lang="nl-NL" sz="1400" b="1" dirty="0" err="1" smtClean="0">
                <a:solidFill>
                  <a:schemeClr val="tx1"/>
                </a:solidFill>
              </a:rPr>
              <a:t>faulty</a:t>
            </a:r>
            <a:r>
              <a:rPr lang="nl-NL" sz="1400" b="1" dirty="0" smtClean="0">
                <a:solidFill>
                  <a:schemeClr val="tx1"/>
                </a:solidFill>
              </a:rPr>
              <a:t> AI, a </a:t>
            </a:r>
            <a:r>
              <a:rPr lang="nl-NL" sz="1400" b="1" dirty="0" err="1" smtClean="0">
                <a:solidFill>
                  <a:schemeClr val="tx1"/>
                </a:solidFill>
              </a:rPr>
              <a:t>city</a:t>
            </a:r>
            <a:r>
              <a:rPr lang="nl-NL" sz="1400" b="1" dirty="0" smtClean="0">
                <a:solidFill>
                  <a:schemeClr val="tx1"/>
                </a:solidFill>
              </a:rPr>
              <a:t> is </a:t>
            </a:r>
            <a:r>
              <a:rPr lang="nl-NL" sz="1400" b="1" dirty="0" err="1" smtClean="0">
                <a:solidFill>
                  <a:schemeClr val="tx1"/>
                </a:solidFill>
              </a:rPr>
              <a:t>responsible</a:t>
            </a:r>
            <a:r>
              <a:rPr lang="nl-NL" sz="1400" b="1" dirty="0" smtClean="0">
                <a:solidFill>
                  <a:schemeClr val="tx1"/>
                </a:solidFill>
              </a:rPr>
              <a:t> for </a:t>
            </a:r>
            <a:r>
              <a:rPr lang="nl-NL" sz="1400" b="1" dirty="0" err="1" smtClean="0">
                <a:solidFill>
                  <a:schemeClr val="tx1"/>
                </a:solidFill>
              </a:rPr>
              <a:t>all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its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citizens</a:t>
            </a:r>
            <a:r>
              <a:rPr lang="nl-NL" sz="1400" b="1" dirty="0" smtClean="0">
                <a:solidFill>
                  <a:schemeClr val="tx1"/>
                </a:solidFill>
              </a:rPr>
              <a:t>. </a:t>
            </a:r>
            <a:r>
              <a:rPr lang="nl-NL" sz="1400" b="1" dirty="0" err="1" smtClean="0">
                <a:solidFill>
                  <a:schemeClr val="tx1"/>
                </a:solidFill>
              </a:rPr>
              <a:t>So</a:t>
            </a:r>
            <a:r>
              <a:rPr lang="nl-NL" sz="1400" b="1" dirty="0" smtClean="0">
                <a:solidFill>
                  <a:schemeClr val="tx1"/>
                </a:solidFill>
              </a:rPr>
              <a:t>, even </a:t>
            </a:r>
            <a:r>
              <a:rPr lang="nl-NL" sz="1400" b="1" dirty="0" err="1" smtClean="0">
                <a:solidFill>
                  <a:schemeClr val="tx1"/>
                </a:solidFill>
              </a:rPr>
              <a:t>an</a:t>
            </a:r>
            <a:r>
              <a:rPr lang="nl-NL" sz="1400" b="1" dirty="0" smtClean="0">
                <a:solidFill>
                  <a:schemeClr val="tx1"/>
                </a:solidFill>
              </a:rPr>
              <a:t> AI </a:t>
            </a:r>
            <a:r>
              <a:rPr lang="nl-NL" sz="1400" b="1" dirty="0" err="1" smtClean="0">
                <a:solidFill>
                  <a:schemeClr val="tx1"/>
                </a:solidFill>
              </a:rPr>
              <a:t>that</a:t>
            </a:r>
            <a:r>
              <a:rPr lang="nl-NL" sz="1400" b="1" dirty="0" smtClean="0">
                <a:solidFill>
                  <a:schemeClr val="tx1"/>
                </a:solidFill>
              </a:rPr>
              <a:t> is 95% accurate has big </a:t>
            </a:r>
            <a:r>
              <a:rPr lang="nl-NL" sz="1400" b="1" dirty="0" err="1" smtClean="0">
                <a:solidFill>
                  <a:schemeClr val="tx1"/>
                </a:solidFill>
              </a:rPr>
              <a:t>problems</a:t>
            </a:r>
            <a:r>
              <a:rPr lang="nl-NL" sz="1400" b="1" dirty="0" smtClean="0">
                <a:solidFill>
                  <a:schemeClr val="tx1"/>
                </a:solidFill>
              </a:rPr>
              <a:t>. </a:t>
            </a:r>
            <a:r>
              <a:rPr lang="nl-NL" sz="1400" b="1" dirty="0" err="1" smtClean="0">
                <a:solidFill>
                  <a:schemeClr val="tx1"/>
                </a:solidFill>
              </a:rPr>
              <a:t>Especially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when</a:t>
            </a:r>
            <a:r>
              <a:rPr lang="nl-NL" sz="1400" b="1" dirty="0" smtClean="0">
                <a:solidFill>
                  <a:schemeClr val="tx1"/>
                </a:solidFill>
              </a:rPr>
              <a:t> a </a:t>
            </a:r>
            <a:r>
              <a:rPr lang="nl-NL" sz="1400" b="1" dirty="0" err="1" smtClean="0">
                <a:solidFill>
                  <a:schemeClr val="tx1"/>
                </a:solidFill>
              </a:rPr>
              <a:t>city</a:t>
            </a:r>
            <a:r>
              <a:rPr lang="nl-NL" sz="1400" b="1" dirty="0" smtClean="0">
                <a:solidFill>
                  <a:schemeClr val="tx1"/>
                </a:solidFill>
              </a:rPr>
              <a:t> does </a:t>
            </a:r>
            <a:r>
              <a:rPr lang="nl-NL" sz="1400" b="1" dirty="0" err="1" smtClean="0">
                <a:solidFill>
                  <a:schemeClr val="tx1"/>
                </a:solidFill>
              </a:rPr>
              <a:t>not</a:t>
            </a:r>
            <a:r>
              <a:rPr lang="nl-NL" sz="1400" b="1" dirty="0" smtClean="0">
                <a:solidFill>
                  <a:schemeClr val="tx1"/>
                </a:solidFill>
              </a:rPr>
              <a:t> take </a:t>
            </a:r>
            <a:r>
              <a:rPr lang="nl-NL" sz="1400" b="1" dirty="0" err="1" smtClean="0">
                <a:solidFill>
                  <a:schemeClr val="tx1"/>
                </a:solidFill>
              </a:rPr>
              <a:t>responsibility</a:t>
            </a:r>
            <a:r>
              <a:rPr lang="nl-NL" sz="1400" b="1" dirty="0" smtClean="0">
                <a:solidFill>
                  <a:schemeClr val="tx1"/>
                </a:solidFill>
              </a:rPr>
              <a:t> but </a:t>
            </a:r>
            <a:r>
              <a:rPr lang="nl-NL" sz="1400" b="1" dirty="0" err="1" smtClean="0">
                <a:solidFill>
                  <a:schemeClr val="tx1"/>
                </a:solidFill>
              </a:rPr>
              <a:t>hides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behind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the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smtClean="0">
                <a:solidFill>
                  <a:schemeClr val="tx1"/>
                </a:solidFill>
              </a:rPr>
              <a:t>AI. </a:t>
            </a:r>
            <a:r>
              <a:rPr lang="nl-NL" sz="1400" b="1" dirty="0" err="1" smtClean="0">
                <a:solidFill>
                  <a:schemeClr val="tx1"/>
                </a:solidFill>
              </a:rPr>
              <a:t>Finally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this</a:t>
            </a:r>
            <a:r>
              <a:rPr lang="nl-NL" sz="1400" b="1" dirty="0" smtClean="0">
                <a:solidFill>
                  <a:schemeClr val="tx1"/>
                </a:solidFill>
              </a:rPr>
              <a:t> solutions is </a:t>
            </a:r>
            <a:r>
              <a:rPr lang="nl-NL" sz="1400" b="1" dirty="0" err="1" smtClean="0">
                <a:solidFill>
                  <a:schemeClr val="tx1"/>
                </a:solidFill>
              </a:rPr>
              <a:t>probably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trained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with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biased</a:t>
            </a:r>
            <a:r>
              <a:rPr lang="nl-NL" sz="1400" b="1" dirty="0" smtClean="0">
                <a:solidFill>
                  <a:schemeClr val="tx1"/>
                </a:solidFill>
              </a:rPr>
              <a:t> data </a:t>
            </a:r>
            <a:r>
              <a:rPr lang="nl-NL" sz="1400" b="1" dirty="0" err="1" smtClean="0">
                <a:solidFill>
                  <a:schemeClr val="tx1"/>
                </a:solidFill>
              </a:rPr>
              <a:t>and</a:t>
            </a:r>
            <a:r>
              <a:rPr lang="nl-NL" sz="1400" b="1" dirty="0" smtClean="0">
                <a:solidFill>
                  <a:schemeClr val="tx1"/>
                </a:solidFill>
              </a:rPr>
              <a:t> </a:t>
            </a:r>
            <a:r>
              <a:rPr lang="nl-NL" sz="1400" b="1" dirty="0" err="1" smtClean="0">
                <a:solidFill>
                  <a:schemeClr val="tx1"/>
                </a:solidFill>
              </a:rPr>
              <a:t>not</a:t>
            </a:r>
            <a:r>
              <a:rPr lang="nl-NL" sz="1400" b="1" dirty="0" smtClean="0">
                <a:solidFill>
                  <a:schemeClr val="tx1"/>
                </a:solidFill>
              </a:rPr>
              <a:t> GDPR </a:t>
            </a:r>
            <a:r>
              <a:rPr lang="nl-NL" sz="1400" b="1" smtClean="0">
                <a:solidFill>
                  <a:schemeClr val="tx1"/>
                </a:solidFill>
              </a:rPr>
              <a:t>– compliant.</a:t>
            </a:r>
            <a:endParaRPr lang="nl-N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450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DD8713-E5C1-4A3F-9577-0B4ACCD4E2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260486-3C98-4E02-B9D8-9A81542C0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105AB0-2A84-4F6E-BA0F-48F5BB5015C5}">
  <ds:schemaRefs>
    <ds:schemaRef ds:uri="http://schemas.openxmlformats.org/package/2006/metadata/core-properties"/>
    <ds:schemaRef ds:uri="http://schemas.microsoft.com/office/2006/documentManagement/types"/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598</Words>
  <Application>Microsoft Office PowerPoint</Application>
  <PresentationFormat>Diavoorstelling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11</cp:revision>
  <dcterms:created xsi:type="dcterms:W3CDTF">2020-04-29T09:55:15Z</dcterms:created>
  <dcterms:modified xsi:type="dcterms:W3CDTF">2020-10-27T13:10:32Z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